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BBECA-B809-40F8-9AF7-88A3AD929D5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9D50-AA8F-49B1-A087-E2DE51A6E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73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Morfologia</a:t>
            </a:r>
            <a:r>
              <a:rPr lang="pt-BR" baseline="0" dirty="0" smtClean="0"/>
              <a:t> significa o estudo da estrutura e da formação das palavras de uma língua, as quais são divididas em dez classes, agrupadas conforme características morfológicas, sintáticas e/ou semânticas.</a:t>
            </a:r>
          </a:p>
          <a:p>
            <a:r>
              <a:rPr lang="pt-BR" baseline="0" dirty="0" smtClean="0"/>
              <a:t>PALAVRAS VARIÁVEIS: aceitam flexão.</a:t>
            </a:r>
          </a:p>
          <a:p>
            <a:r>
              <a:rPr lang="pt-BR" baseline="0" dirty="0" smtClean="0"/>
              <a:t>PALAVRAS INVARIÁVEIS: não aceitam flexão.</a:t>
            </a:r>
          </a:p>
          <a:p>
            <a:r>
              <a:rPr lang="pt-BR" baseline="0" dirty="0" smtClean="0"/>
              <a:t>PALAVRAS VARIÁVEIS/INVARIÁVEIS: algumas se flexionam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C9D50-AA8F-49B1-A087-E2DE51A6ED4F}" type="slidenum">
              <a:rPr lang="pt-BR" smtClean="0"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C9D50-AA8F-49B1-A087-E2DE51A6ED4F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Gênero:</a:t>
            </a:r>
            <a:r>
              <a:rPr lang="pt-BR" baseline="0" dirty="0" smtClean="0"/>
              <a:t> masculino e feminino</a:t>
            </a:r>
          </a:p>
          <a:p>
            <a:r>
              <a:rPr lang="pt-BR" baseline="0" dirty="0" smtClean="0"/>
              <a:t>Número: singular e plural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C9D50-AA8F-49B1-A087-E2DE51A6ED4F}" type="slidenum">
              <a:rPr lang="pt-BR" smtClean="0"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63252-F960-4EF3-B2A4-B9DF03A37AF7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52E7-C2A2-42D9-A015-66C13DA1A40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MORFOLOGIA: CONCEITOS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EDUCAÇÃO VICENTINA </a:t>
            </a:r>
            <a:r>
              <a:rPr lang="pt-BR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SANTA LUZIA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PROFESSOR: EDUARDO BELMONTE</a:t>
            </a: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DISCIPLINA: LÍNGUA PORTUGUESA</a:t>
            </a: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1º ANO - E. M.</a:t>
            </a:r>
          </a:p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-24"/>
            <a:ext cx="1571636" cy="1214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MORFOLOGIA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282" y="2285992"/>
          <a:ext cx="878687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PALAVRAS VARIÁVEIS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PALAVRAS INVARIÁVEIS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PALAVRAS</a:t>
                      </a:r>
                      <a:r>
                        <a:rPr lang="pt-B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VARIÁVEIS/INVARIÁVEIS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Substantivos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Advérbios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Pronomes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Adjetivos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Preposições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Numerais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Artigos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Conjunções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Verbos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Interjeições</a:t>
                      </a:r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Flexão e Derivação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FLEXÃO: muda gênero e número (nomes), modo e tempo/número e pessoa (verbos).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DERIVAÇÃO:  novos vocábulos.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FLEXÃO - nomes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u="sng" dirty="0" smtClean="0"/>
              <a:t>De gênero e número (nomes) = variação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Aluno – aluna/ Alunos – alunas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Mestre – mestra/ Mestres – Mestras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Presidente – presidente/presidenta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Lavrador – lavradora/ lavradores – lavradoras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Leão – leoa/ Leões – leoas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Cidadão – Cidadã/ Cidadãos – Cidadã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Valentão – valentona/ Valentões - Valentonas</a:t>
            </a:r>
          </a:p>
          <a:p>
            <a:pPr marL="514350" indent="-514350">
              <a:buAutoNum type="arabicParenR"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FLEXÃO - verbos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RADICAL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VOGAL TEMÁTICA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DMT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DNP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Shipp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Shipp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Shipp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Shipp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ría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Shipp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rí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eis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Shipp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am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698" name="Picture 2" descr="Resultado de imagem para conjunto vAZ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071678"/>
            <a:ext cx="285752" cy="285752"/>
          </a:xfrm>
          <a:prstGeom prst="rect">
            <a:avLst/>
          </a:prstGeom>
          <a:noFill/>
        </p:spPr>
      </p:pic>
      <p:pic>
        <p:nvPicPr>
          <p:cNvPr id="6" name="Picture 2" descr="Resultado de imagem para conjunto vAZ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786058"/>
            <a:ext cx="285752" cy="285752"/>
          </a:xfrm>
          <a:prstGeom prst="rect">
            <a:avLst/>
          </a:prstGeom>
          <a:noFill/>
        </p:spPr>
      </p:pic>
      <p:sp>
        <p:nvSpPr>
          <p:cNvPr id="8" name="Seta para baixo 7"/>
          <p:cNvSpPr/>
          <p:nvPr/>
        </p:nvSpPr>
        <p:spPr>
          <a:xfrm>
            <a:off x="5000628" y="4572008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6715140" y="4572008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643438" y="5357826"/>
            <a:ext cx="4071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1º Flexão Modo-Tempo: morfemas “ria/ri”: marcadores do Futuro do pretérito do Indicativo.</a:t>
            </a:r>
          </a:p>
          <a:p>
            <a:pPr algn="just"/>
            <a:r>
              <a:rPr lang="pt-BR" dirty="0" smtClean="0"/>
              <a:t>2º Flexão Número-Pessoa: marcadores das pessoas do singular e do plural.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FLEXÃO – palavras invariáveis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Infelizmente (advérbio): não existe “</a:t>
            </a:r>
            <a:r>
              <a:rPr lang="pt-BR" dirty="0" err="1" smtClean="0"/>
              <a:t>infelizmentes</a:t>
            </a:r>
            <a:r>
              <a:rPr lang="pt-BR" dirty="0" smtClean="0"/>
              <a:t>” nem “</a:t>
            </a:r>
            <a:r>
              <a:rPr lang="pt-BR" dirty="0" err="1" smtClean="0"/>
              <a:t>infelizmenta</a:t>
            </a:r>
            <a:r>
              <a:rPr lang="pt-BR" dirty="0" smtClean="0"/>
              <a:t>”.</a:t>
            </a:r>
          </a:p>
          <a:p>
            <a:pPr algn="just"/>
            <a:r>
              <a:rPr lang="pt-BR" dirty="0" smtClean="0"/>
              <a:t>Menos (advérbio): é inviável a construção “</a:t>
            </a:r>
            <a:r>
              <a:rPr lang="pt-BR" dirty="0" err="1" smtClean="0"/>
              <a:t>menas</a:t>
            </a:r>
            <a:r>
              <a:rPr lang="pt-BR" dirty="0" smtClean="0"/>
              <a:t>”, pois advérbio é palavra INVARIÁVEL.</a:t>
            </a:r>
          </a:p>
          <a:p>
            <a:pPr algn="just"/>
            <a:r>
              <a:rPr lang="pt-BR" dirty="0" smtClean="0"/>
              <a:t>A (preposição absoluta): “dei um presente </a:t>
            </a:r>
            <a:r>
              <a:rPr lang="pt-BR" u="sng" dirty="0" smtClean="0"/>
              <a:t>a</a:t>
            </a:r>
            <a:r>
              <a:rPr lang="pt-BR" dirty="0" smtClean="0"/>
              <a:t> uma criança”.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DERIVAÇÃO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pPr algn="just"/>
            <a:r>
              <a:rPr lang="pt-BR" b="1" dirty="0" smtClean="0"/>
              <a:t>Leal</a:t>
            </a:r>
            <a:r>
              <a:rPr lang="pt-BR" dirty="0" smtClean="0"/>
              <a:t>/ </a:t>
            </a:r>
            <a:r>
              <a:rPr lang="pt-BR" u="sng" dirty="0" smtClean="0"/>
              <a:t>des</a:t>
            </a:r>
            <a:r>
              <a:rPr lang="pt-BR" dirty="0" smtClean="0"/>
              <a:t>leal/</a:t>
            </a:r>
            <a:r>
              <a:rPr lang="pt-BR" u="sng" dirty="0" smtClean="0"/>
              <a:t>des</a:t>
            </a:r>
            <a:r>
              <a:rPr lang="pt-BR" dirty="0" smtClean="0"/>
              <a:t>leal</a:t>
            </a:r>
            <a:r>
              <a:rPr lang="pt-BR" u="sng" dirty="0" smtClean="0"/>
              <a:t>mente</a:t>
            </a:r>
          </a:p>
          <a:p>
            <a:pPr algn="just"/>
            <a:r>
              <a:rPr lang="pt-BR" b="1" dirty="0" smtClean="0"/>
              <a:t>Nova</a:t>
            </a:r>
            <a:r>
              <a:rPr lang="pt-BR" dirty="0" smtClean="0"/>
              <a:t>/ nov</a:t>
            </a:r>
            <a:r>
              <a:rPr lang="pt-BR" u="sng" dirty="0" smtClean="0"/>
              <a:t>inha</a:t>
            </a:r>
          </a:p>
          <a:p>
            <a:pPr algn="just"/>
            <a:r>
              <a:rPr lang="pt-BR" b="1" dirty="0" smtClean="0"/>
              <a:t>Valente/ </a:t>
            </a:r>
            <a:r>
              <a:rPr lang="pt-BR" dirty="0" smtClean="0"/>
              <a:t>valent</a:t>
            </a:r>
            <a:r>
              <a:rPr lang="pt-BR" u="sng" dirty="0" smtClean="0"/>
              <a:t>ão</a:t>
            </a:r>
            <a:r>
              <a:rPr lang="pt-BR" dirty="0" smtClean="0"/>
              <a:t>-valent</a:t>
            </a:r>
            <a:r>
              <a:rPr lang="pt-BR" b="1" dirty="0" smtClean="0"/>
              <a:t>ona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4554551"/>
          </a:xfrm>
        </p:spPr>
        <p:txBody>
          <a:bodyPr/>
          <a:lstStyle/>
          <a:p>
            <a:pPr algn="just">
              <a:buNone/>
            </a:pPr>
            <a:r>
              <a:rPr lang="pt-BR" b="1" dirty="0" smtClean="0"/>
              <a:t>SINTAGMA: </a:t>
            </a:r>
            <a:r>
              <a:rPr lang="pt-BR" dirty="0" smtClean="0"/>
              <a:t>conjunto de elementos </a:t>
            </a:r>
            <a:r>
              <a:rPr lang="pt-BR" dirty="0" err="1" smtClean="0"/>
              <a:t>linguísticos</a:t>
            </a:r>
            <a:r>
              <a:rPr lang="pt-BR" dirty="0" smtClean="0"/>
              <a:t> que compõem uma sentença.</a:t>
            </a:r>
          </a:p>
          <a:p>
            <a:pPr algn="just">
              <a:buNone/>
            </a:pPr>
            <a:endParaRPr lang="pt-BR" u="sng" dirty="0" smtClean="0"/>
          </a:p>
          <a:p>
            <a:pPr algn="just">
              <a:buNone/>
            </a:pPr>
            <a:r>
              <a:rPr lang="pt-BR" u="sng" dirty="0" smtClean="0"/>
              <a:t>Exemplo:</a:t>
            </a:r>
            <a:r>
              <a:rPr lang="pt-BR" dirty="0" smtClean="0"/>
              <a:t> “aquela competente professora explica bem a matéria”</a:t>
            </a:r>
          </a:p>
          <a:p>
            <a:pPr>
              <a:buNone/>
            </a:pPr>
            <a:endParaRPr lang="pt-BR" u="sng" dirty="0" smtClean="0"/>
          </a:p>
          <a:p>
            <a:pPr>
              <a:buNone/>
            </a:pP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71604" y="3335358"/>
          <a:ext cx="60960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SINTAGMA NOMINAL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SINTAGMA VERBAL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“aquela competente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="1" baseline="0" dirty="0" smtClean="0"/>
                        <a:t>professora</a:t>
                      </a:r>
                      <a:r>
                        <a:rPr lang="pt-BR" dirty="0" smtClean="0"/>
                        <a:t>”</a:t>
                      </a:r>
                    </a:p>
                    <a:p>
                      <a:r>
                        <a:rPr lang="pt-BR" b="0" u="sng" dirty="0" smtClean="0"/>
                        <a:t>Núcleo: </a:t>
                      </a:r>
                      <a:r>
                        <a:rPr lang="pt-BR" b="0" u="none" dirty="0" smtClean="0"/>
                        <a:t>professora</a:t>
                      </a:r>
                    </a:p>
                    <a:p>
                      <a:r>
                        <a:rPr lang="pt-BR" b="0" u="sng" dirty="0" smtClean="0"/>
                        <a:t>Determinantes:</a:t>
                      </a:r>
                      <a:r>
                        <a:rPr lang="pt-BR" b="0" u="sng" baseline="0" dirty="0" smtClean="0"/>
                        <a:t> </a:t>
                      </a:r>
                      <a:r>
                        <a:rPr lang="pt-BR" b="0" u="none" baseline="0" dirty="0" smtClean="0"/>
                        <a:t>“aquela” (pronome) e “competente” (adjetivo)</a:t>
                      </a:r>
                      <a:endParaRPr lang="pt-BR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“</a:t>
                      </a:r>
                      <a:r>
                        <a:rPr lang="pt-BR" b="1" dirty="0" smtClean="0"/>
                        <a:t>explica</a:t>
                      </a:r>
                      <a:r>
                        <a:rPr lang="pt-BR" dirty="0" smtClean="0"/>
                        <a:t> bem a matéria”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u="sng" dirty="0" smtClean="0"/>
                        <a:t>Núcleo:</a:t>
                      </a:r>
                      <a:r>
                        <a:rPr lang="pt-BR" u="none" dirty="0" smtClean="0"/>
                        <a:t> “explica”</a:t>
                      </a:r>
                      <a:endParaRPr lang="pt-BR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sintática cujo núcleo é um VERBO (substantivo ou pronome)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Unidade sintática cujo núcleo</a:t>
                      </a:r>
                      <a:r>
                        <a:rPr lang="pt-BR" baseline="0" dirty="0" smtClean="0"/>
                        <a:t> é um VERBO.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Agora, iniciemos a PARTE II de nossos estudos de morfologia: 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CLASSES DE PALAVRAS – </a:t>
            </a:r>
            <a:r>
              <a:rPr lang="pt-BR" u="sng" dirty="0" smtClean="0"/>
              <a:t>SUBSTANTIVOS E ADJETIVOS</a:t>
            </a:r>
            <a:endParaRPr lang="pt-BR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400</Words>
  <Application>Microsoft Office PowerPoint</Application>
  <PresentationFormat>Apresentação na tela (4:3)</PresentationFormat>
  <Paragraphs>98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MORFOLOGIA: CONCEITOS</vt:lpstr>
      <vt:lpstr>MORFOLOGIA</vt:lpstr>
      <vt:lpstr>Flexão e Derivação</vt:lpstr>
      <vt:lpstr>FLEXÃO - nomes</vt:lpstr>
      <vt:lpstr>FLEXÃO - verbos</vt:lpstr>
      <vt:lpstr>FLEXÃO – palavras invariáveis</vt:lpstr>
      <vt:lpstr>DERIVAÇÃO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DE  PALAVRAS</dc:title>
  <dc:creator>USUARIO</dc:creator>
  <cp:lastModifiedBy>Professores Inst. Santa Luzia</cp:lastModifiedBy>
  <cp:revision>37</cp:revision>
  <dcterms:created xsi:type="dcterms:W3CDTF">2017-09-03T17:24:18Z</dcterms:created>
  <dcterms:modified xsi:type="dcterms:W3CDTF">2017-09-04T15:38:49Z</dcterms:modified>
</cp:coreProperties>
</file>