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8" r:id="rId9"/>
    <p:sldId id="289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</p:sldIdLst>
  <p:sldSz cx="9144000" cy="5143500" type="screen16x9"/>
  <p:notesSz cx="6858000" cy="9144000"/>
  <p:embeddedFontLst>
    <p:embeddedFont>
      <p:font typeface="Amatic SC" panose="020B0604020202020204" charset="0"/>
      <p:regular r:id="rId21"/>
      <p:bold r:id="rId22"/>
    </p:embeddedFont>
    <p:embeddedFont>
      <p:font typeface="Source Code Pro" panose="020B0509030403020204" pitchFamily="49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20" y="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6912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1 – Nesse caso, “haver” SEMPRE será impessoal.</a:t>
            </a:r>
          </a:p>
          <a:p>
            <a:r>
              <a:rPr lang="pt-BR" dirty="0" smtClean="0"/>
              <a:t>C,</a:t>
            </a:r>
            <a:r>
              <a:rPr lang="pt-BR" baseline="0" dirty="0" smtClean="0"/>
              <a:t> D, E – O mesmo vale para locuções formadas por haver: este ficará no infinitivo e o verbo auxiliar, na terceira pessoa do singular.</a:t>
            </a:r>
            <a:endParaRPr 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1 – Nesse caso, ambos</a:t>
            </a:r>
            <a:r>
              <a:rPr lang="pt-BR" baseline="0" dirty="0" smtClean="0"/>
              <a:t> serão</a:t>
            </a:r>
            <a:r>
              <a:rPr lang="pt-BR" dirty="0" smtClean="0"/>
              <a:t> SEMPRE impessoais.</a:t>
            </a:r>
          </a:p>
          <a:p>
            <a:r>
              <a:rPr lang="pt-BR" dirty="0" smtClean="0"/>
              <a:t>C,</a:t>
            </a:r>
            <a:r>
              <a:rPr lang="pt-BR" baseline="0" dirty="0" smtClean="0"/>
              <a:t> D– O mesmo vale para locuções formadas por “fazer”: este ficará no infinitivo ou no particípio e o verbo auxiliar, na terceira pessoa do singular.</a:t>
            </a:r>
          </a:p>
          <a:p>
            <a:r>
              <a:rPr lang="pt-BR" u="sng" baseline="0" dirty="0" smtClean="0"/>
              <a:t>Outro caso importante de verbo impessoal:</a:t>
            </a:r>
            <a:r>
              <a:rPr lang="pt-BR" u="none" baseline="0" dirty="0" smtClean="0"/>
              <a:t> verbos que indicam FENÔMENOS NATURAIS </a:t>
            </a:r>
            <a:endParaRPr lang="pt-BR" u="sng" baseline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1 – Em</a:t>
            </a:r>
            <a:r>
              <a:rPr lang="pt-BR" baseline="0" dirty="0" smtClean="0"/>
              <a:t> alguns casos, o</a:t>
            </a:r>
            <a:r>
              <a:rPr lang="pt-BR" dirty="0" smtClean="0"/>
              <a:t> verbo “ser” (de ligação) PODE ter sua concordância</a:t>
            </a:r>
            <a:r>
              <a:rPr lang="pt-BR" baseline="0" dirty="0" smtClean="0"/>
              <a:t> determinada pelo SUJEITO ou pelo PREDICATIVO.</a:t>
            </a:r>
          </a:p>
          <a:p>
            <a:r>
              <a:rPr lang="pt-BR" baseline="0" dirty="0" smtClean="0"/>
              <a:t>Em outros, por designar PESSOA HUMANA, concordam com ela.</a:t>
            </a:r>
            <a:endParaRPr lang="pt-B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1 – Nesse caso, a concordância de</a:t>
            </a:r>
            <a:r>
              <a:rPr lang="pt-BR" baseline="0" dirty="0" smtClean="0"/>
              <a:t> “ser” é indiferente com o sujeito ou o predicativo porque ambos NÃO designam seres humanos.</a:t>
            </a:r>
            <a:endParaRPr lang="pt-B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UcParenR"/>
            </a:pPr>
            <a:r>
              <a:rPr lang="pt-BR" dirty="0" smtClean="0"/>
              <a:t>Sujeitos</a:t>
            </a:r>
            <a:r>
              <a:rPr lang="pt-BR" baseline="0" dirty="0" smtClean="0"/>
              <a:t> diferentes: o infinitivo SE FLEXIONA.</a:t>
            </a:r>
          </a:p>
          <a:p>
            <a:pPr marL="228600" indent="-228600">
              <a:buAutoNum type="alphaUcParenR"/>
            </a:pPr>
            <a:r>
              <a:rPr lang="pt-BR" baseline="0" dirty="0" smtClean="0"/>
              <a:t>Sujeitos iguais: o infinitivo NÃO se flexiona.</a:t>
            </a:r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Concordância ideológica: não leva em consideração a pessoa gramatical para estabelecer a concordância, </a:t>
            </a:r>
            <a:r>
              <a:rPr lang="pt-BR" smtClean="0"/>
              <a:t>mas a ideia exprimida pela palavra que ao verbo de relaciona.</a:t>
            </a:r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Essa SILEPSE ocorre quando há</a:t>
            </a:r>
            <a:r>
              <a:rPr lang="pt-BR" baseline="0" dirty="0" smtClean="0"/>
              <a:t> um sujeito COLETIVO no SINGULAR e o verbo se flexiona no PLURAL. </a:t>
            </a:r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SILEPSE</a:t>
            </a:r>
            <a:r>
              <a:rPr lang="pt-BR" baseline="0" dirty="0" smtClean="0"/>
              <a:t> DE NÚMERO se justifica apenas quando, entre o sujeito representado por um coletivo (no singular) e a forma verbal, interpõem-se outros termos, distanciando, assim, o verbo de seu sujeito. </a:t>
            </a:r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</a:t>
            </a:r>
            <a:r>
              <a:rPr lang="pt-BR" baseline="0" dirty="0" smtClean="0"/>
              <a:t> concordância gramatical comum é permitida quando criam-se as condições para ocorrência de </a:t>
            </a:r>
            <a:r>
              <a:rPr lang="pt-BR" baseline="0" dirty="0" err="1" smtClean="0"/>
              <a:t>silepse</a:t>
            </a:r>
            <a:r>
              <a:rPr lang="pt-BR" baseline="0" dirty="0" smtClean="0"/>
              <a:t> de número.</a:t>
            </a:r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Ocorre quando o EMISSOR se coloca</a:t>
            </a:r>
            <a:r>
              <a:rPr lang="pt-BR" baseline="0" dirty="0" smtClean="0"/>
              <a:t> mentalmente como INTEGRANTE de um sujeito em TERCEIRA PESSOA.</a:t>
            </a:r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aseline="0" dirty="0" smtClean="0"/>
              <a:t>A – Porcentagem NÃO seguida de palavra alguma.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B – Porcentagem NÃO seguida de palavra alguma.</a:t>
            </a:r>
          </a:p>
          <a:p>
            <a:r>
              <a:rPr lang="pt-BR" baseline="0" dirty="0" smtClean="0"/>
              <a:t>C – Porcentagem seguida de OUTRA PALAVRA no  SINGULAR.</a:t>
            </a:r>
          </a:p>
          <a:p>
            <a:r>
              <a:rPr lang="pt-BR" baseline="0" dirty="0" smtClean="0"/>
              <a:t>D – Porcentagem seguida de OUTRA PALAVRA no PLURAL.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VERBOS</a:t>
            </a:r>
            <a:r>
              <a:rPr lang="pt-BR" baseline="0" dirty="0" smtClean="0"/>
              <a:t> IMPESSOAIS são assim chamados porque NÃO se associam a um sujeito; logo, NÃO estabelecem relação de concordância. Por isso, permanecem na TERCEIRA PESSOA DO SINGULAR (não se pluralizam).</a:t>
            </a:r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‹nº›</a:t>
            </a:fld>
            <a:endParaRPr lang="pt-BR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pPr lvl="0">
                <a:spcBef>
                  <a:spcPts val="0"/>
                </a:spcBef>
                <a:buNone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pPr lvl="0" algn="r">
                <a:spcBef>
                  <a:spcPts val="0"/>
                </a:spcBef>
                <a:buNone/>
              </a:p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concordância verbal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língua portuguesa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3º ano - ensino médio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286116" y="2143122"/>
            <a:ext cx="19175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0" dirty="0" smtClean="0">
                <a:ln w="18415" cmpd="sng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PARTE II</a:t>
            </a:r>
            <a:endParaRPr lang="pt-BR" sz="3200" b="1" cap="none" spc="0" dirty="0">
              <a:ln w="18415" cmpd="sng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478"/>
            <a:ext cx="1024770" cy="1275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Haver = Existir</a:t>
            </a:r>
            <a:r>
              <a:rPr lang="pt-BR" baseline="30000" dirty="0" smtClean="0"/>
              <a:t>1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lphaUcParenR"/>
            </a:pPr>
            <a:r>
              <a:rPr lang="pt-BR" dirty="0" smtClean="0"/>
              <a:t>Antigamente, acreditava-se que </a:t>
            </a:r>
            <a:r>
              <a:rPr lang="pt-BR" b="1" dirty="0" err="1" smtClean="0"/>
              <a:t>houvesse</a:t>
            </a:r>
            <a:r>
              <a:rPr lang="pt-BR" b="1" baseline="30000" dirty="0" err="1" smtClean="0"/>
              <a:t>VTD</a:t>
            </a:r>
            <a:r>
              <a:rPr lang="pt-BR" b="1" dirty="0" smtClean="0"/>
              <a:t> </a:t>
            </a:r>
            <a:r>
              <a:rPr lang="pt-BR" u="sng" dirty="0" smtClean="0"/>
              <a:t>seres </a:t>
            </a:r>
            <a:r>
              <a:rPr lang="pt-BR" u="sng" dirty="0" err="1" smtClean="0"/>
              <a:t>inteligentes</a:t>
            </a:r>
            <a:r>
              <a:rPr lang="pt-BR" u="sng" baseline="30000" dirty="0" err="1" smtClean="0"/>
              <a:t>OD</a:t>
            </a:r>
            <a:r>
              <a:rPr lang="pt-BR" dirty="0" smtClean="0"/>
              <a:t> em Marte. </a:t>
            </a:r>
          </a:p>
          <a:p>
            <a:pPr marL="342900" indent="-342900">
              <a:buAutoNum type="alphaUcParenR"/>
            </a:pPr>
            <a:r>
              <a:rPr lang="pt-BR" dirty="0" smtClean="0"/>
              <a:t>Segundo noticiários, não </a:t>
            </a:r>
            <a:r>
              <a:rPr lang="pt-BR" b="1" dirty="0" err="1" smtClean="0"/>
              <a:t>houve</a:t>
            </a:r>
            <a:r>
              <a:rPr lang="pt-BR" baseline="30000" dirty="0" err="1" smtClean="0"/>
              <a:t>VTD</a:t>
            </a:r>
            <a:r>
              <a:rPr lang="pt-BR" b="1" dirty="0" smtClean="0"/>
              <a:t> </a:t>
            </a:r>
            <a:r>
              <a:rPr lang="pt-BR" u="sng" dirty="0" err="1" smtClean="0"/>
              <a:t>incidentes</a:t>
            </a:r>
            <a:r>
              <a:rPr lang="pt-BR" u="sng" baseline="30000" dirty="0" err="1" smtClean="0"/>
              <a:t>OD</a:t>
            </a:r>
            <a:r>
              <a:rPr lang="pt-BR" dirty="0" smtClean="0"/>
              <a:t> na escola.</a:t>
            </a:r>
          </a:p>
          <a:p>
            <a:pPr marL="342900" indent="-342900">
              <a:buAutoNum type="alphaUcParenR"/>
            </a:pPr>
            <a:r>
              <a:rPr lang="pt-BR" dirty="0" smtClean="0"/>
              <a:t>No futuro, </a:t>
            </a:r>
            <a:r>
              <a:rPr lang="pt-BR" b="1" i="1" dirty="0" smtClean="0"/>
              <a:t>vai</a:t>
            </a:r>
            <a:r>
              <a:rPr lang="pt-BR" b="1" dirty="0" smtClean="0"/>
              <a:t> </a:t>
            </a:r>
            <a:r>
              <a:rPr lang="pt-BR" b="1" dirty="0" err="1" smtClean="0"/>
              <a:t>haver</a:t>
            </a:r>
            <a:r>
              <a:rPr lang="pt-BR" baseline="30000" dirty="0" err="1" smtClean="0"/>
              <a:t>VTD</a:t>
            </a:r>
            <a:r>
              <a:rPr lang="pt-BR" b="1" dirty="0" smtClean="0"/>
              <a:t> </a:t>
            </a:r>
            <a:r>
              <a:rPr lang="pt-BR" u="sng" dirty="0" smtClean="0"/>
              <a:t>cidades </a:t>
            </a:r>
            <a:r>
              <a:rPr lang="pt-BR" u="sng" dirty="0" err="1" smtClean="0"/>
              <a:t>sustentáveis</a:t>
            </a:r>
            <a:r>
              <a:rPr lang="pt-BR" baseline="30000" dirty="0" err="1" smtClean="0"/>
              <a:t>OD</a:t>
            </a:r>
            <a:r>
              <a:rPr lang="pt-BR" dirty="0" smtClean="0"/>
              <a:t>.</a:t>
            </a:r>
          </a:p>
          <a:p>
            <a:pPr marL="342900" indent="-342900">
              <a:buAutoNum type="alphaUcParenR"/>
            </a:pPr>
            <a:r>
              <a:rPr lang="pt-BR" dirty="0" smtClean="0"/>
              <a:t>Com a chuva, </a:t>
            </a:r>
            <a:r>
              <a:rPr lang="pt-BR" b="1" i="1" dirty="0" smtClean="0"/>
              <a:t>costuma </a:t>
            </a:r>
            <a:r>
              <a:rPr lang="pt-BR" b="1" dirty="0" err="1" smtClean="0"/>
              <a:t>haver</a:t>
            </a:r>
            <a:r>
              <a:rPr lang="pt-BR" baseline="30000" dirty="0" err="1" smtClean="0"/>
              <a:t>VTD</a:t>
            </a:r>
            <a:r>
              <a:rPr lang="pt-BR" b="1" dirty="0" smtClean="0"/>
              <a:t> </a:t>
            </a:r>
            <a:r>
              <a:rPr lang="pt-BR" u="sng" dirty="0" err="1" smtClean="0"/>
              <a:t>inundações</a:t>
            </a:r>
            <a:r>
              <a:rPr lang="pt-BR" u="sng" baseline="30000" dirty="0" err="1" smtClean="0"/>
              <a:t>OD</a:t>
            </a:r>
            <a:r>
              <a:rPr lang="pt-BR" dirty="0" smtClean="0"/>
              <a:t>.</a:t>
            </a:r>
          </a:p>
          <a:p>
            <a:pPr marL="342900" indent="-342900">
              <a:buAutoNum type="alphaUcParenR"/>
            </a:pPr>
            <a:r>
              <a:rPr lang="pt-BR" dirty="0" smtClean="0"/>
              <a:t>Em salas de aula, </a:t>
            </a:r>
            <a:r>
              <a:rPr lang="pt-BR" b="1" i="1" dirty="0" smtClean="0"/>
              <a:t>deve </a:t>
            </a:r>
            <a:r>
              <a:rPr lang="pt-BR" b="1" dirty="0" err="1" smtClean="0"/>
              <a:t>haver</a:t>
            </a:r>
            <a:r>
              <a:rPr lang="pt-BR" b="1" baseline="30000" dirty="0" err="1" smtClean="0"/>
              <a:t>VTD</a:t>
            </a:r>
            <a:r>
              <a:rPr lang="pt-BR" b="1" dirty="0" smtClean="0"/>
              <a:t> </a:t>
            </a:r>
            <a:r>
              <a:rPr lang="pt-BR" u="sng" dirty="0" smtClean="0"/>
              <a:t>pessoas </a:t>
            </a:r>
            <a:r>
              <a:rPr lang="pt-BR" u="sng" dirty="0" err="1" smtClean="0"/>
              <a:t>colando</a:t>
            </a:r>
            <a:r>
              <a:rPr lang="pt-BR" baseline="30000" dirty="0" err="1" smtClean="0"/>
              <a:t>OD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Haver e Fazer = Tempo decorrido</a:t>
            </a:r>
            <a:r>
              <a:rPr lang="pt-BR" baseline="30000" dirty="0" smtClean="0"/>
              <a:t>1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lphaUcParenR"/>
            </a:pPr>
            <a:r>
              <a:rPr lang="pt-BR" b="1" dirty="0" err="1" smtClean="0"/>
              <a:t>Há</a:t>
            </a:r>
            <a:r>
              <a:rPr lang="pt-BR" b="1" baseline="30000" dirty="0" err="1" smtClean="0"/>
              <a:t>VTD</a:t>
            </a:r>
            <a:r>
              <a:rPr lang="pt-BR" b="1" dirty="0" smtClean="0"/>
              <a:t> </a:t>
            </a:r>
            <a:r>
              <a:rPr lang="pt-BR" u="sng" dirty="0" smtClean="0"/>
              <a:t>dois </a:t>
            </a:r>
            <a:r>
              <a:rPr lang="pt-BR" u="sng" dirty="0" err="1" smtClean="0"/>
              <a:t>meses</a:t>
            </a:r>
            <a:r>
              <a:rPr lang="pt-BR" baseline="30000" dirty="0" err="1" smtClean="0"/>
              <a:t>OD</a:t>
            </a:r>
            <a:r>
              <a:rPr lang="pt-BR" dirty="0" smtClean="0"/>
              <a:t> ela morreu.</a:t>
            </a:r>
          </a:p>
          <a:p>
            <a:pPr marL="342900" indent="-342900">
              <a:buAutoNum type="alphaUcParenR"/>
            </a:pPr>
            <a:r>
              <a:rPr lang="pt-BR" b="1" dirty="0" smtClean="0"/>
              <a:t>Faz </a:t>
            </a:r>
            <a:r>
              <a:rPr lang="pt-BR" u="sng" dirty="0" smtClean="0"/>
              <a:t>seis anos</a:t>
            </a:r>
            <a:r>
              <a:rPr lang="pt-BR" dirty="0" smtClean="0"/>
              <a:t> que moro aqui.</a:t>
            </a:r>
          </a:p>
          <a:p>
            <a:pPr marL="342900" indent="-342900">
              <a:buAutoNum type="alphaUcParenR"/>
            </a:pPr>
            <a:r>
              <a:rPr lang="pt-BR" dirty="0" smtClean="0"/>
              <a:t>Anteontem, </a:t>
            </a:r>
            <a:r>
              <a:rPr lang="pt-BR" b="1" dirty="0" smtClean="0"/>
              <a:t>deve ter </a:t>
            </a:r>
            <a:r>
              <a:rPr lang="pt-BR" b="1" dirty="0" err="1" smtClean="0"/>
              <a:t>feito</a:t>
            </a:r>
            <a:r>
              <a:rPr lang="pt-BR" b="1" baseline="30000" dirty="0" err="1" smtClean="0"/>
              <a:t>VTD</a:t>
            </a:r>
            <a:r>
              <a:rPr lang="pt-BR" dirty="0" smtClean="0"/>
              <a:t> </a:t>
            </a:r>
            <a:r>
              <a:rPr lang="pt-BR" u="sng" dirty="0" smtClean="0"/>
              <a:t>oito meses de nosso </a:t>
            </a:r>
            <a:r>
              <a:rPr lang="pt-BR" u="sng" dirty="0" err="1" smtClean="0"/>
              <a:t>amor</a:t>
            </a:r>
            <a:r>
              <a:rPr lang="pt-BR" baseline="30000" dirty="0" err="1" smtClean="0"/>
              <a:t>OD</a:t>
            </a:r>
            <a:r>
              <a:rPr lang="pt-BR" dirty="0" smtClean="0"/>
              <a:t>.</a:t>
            </a:r>
          </a:p>
          <a:p>
            <a:pPr marL="342900" indent="-342900">
              <a:buAutoNum type="alphaUcParenR"/>
            </a:pPr>
            <a:r>
              <a:rPr lang="pt-BR" dirty="0" smtClean="0"/>
              <a:t>Puxa! </a:t>
            </a:r>
            <a:r>
              <a:rPr lang="pt-BR" b="1" dirty="0" smtClean="0"/>
              <a:t>Deve </a:t>
            </a:r>
            <a:r>
              <a:rPr lang="pt-BR" b="1" dirty="0" err="1" smtClean="0"/>
              <a:t>fazer</a:t>
            </a:r>
            <a:r>
              <a:rPr lang="pt-BR" b="1" baseline="30000" dirty="0" err="1" smtClean="0"/>
              <a:t>VTD</a:t>
            </a:r>
            <a:r>
              <a:rPr lang="pt-BR" b="1" dirty="0" smtClean="0"/>
              <a:t> </a:t>
            </a:r>
            <a:r>
              <a:rPr lang="pt-BR" u="sng" dirty="0" smtClean="0"/>
              <a:t>seis </a:t>
            </a:r>
            <a:r>
              <a:rPr lang="pt-BR" u="sng" dirty="0" err="1" smtClean="0"/>
              <a:t>meses</a:t>
            </a:r>
            <a:r>
              <a:rPr lang="pt-BR" baseline="30000" dirty="0" err="1" smtClean="0"/>
              <a:t>OD</a:t>
            </a:r>
            <a:r>
              <a:rPr lang="pt-BR" dirty="0" smtClean="0"/>
              <a:t> que reformamos a casa.</a:t>
            </a:r>
          </a:p>
          <a:p>
            <a:pPr marL="342900" indent="-342900">
              <a:buAutoNum type="alphaUcParenR"/>
            </a:pPr>
            <a:endParaRPr lang="pt-B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844330" y="2110085"/>
            <a:ext cx="4006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Verbo ser</a:t>
            </a:r>
            <a:r>
              <a:rPr lang="pt-BR" sz="5400" b="1" cap="none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</a:t>
            </a:r>
            <a:endParaRPr lang="pt-BR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“SER” para “pessoa humana”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pPr marL="342900" indent="-342900">
              <a:buAutoNum type="alphaUcParenR"/>
            </a:pPr>
            <a:r>
              <a:rPr lang="pt-BR" b="1" dirty="0" smtClean="0"/>
              <a:t>Tu</a:t>
            </a:r>
            <a:r>
              <a:rPr lang="pt-BR" dirty="0" smtClean="0"/>
              <a:t>, meu amigo, </a:t>
            </a:r>
            <a:r>
              <a:rPr lang="pt-BR" b="1" u="sng" dirty="0" smtClean="0"/>
              <a:t>foste</a:t>
            </a:r>
            <a:r>
              <a:rPr lang="pt-BR" dirty="0" smtClean="0"/>
              <a:t> as angústias da família.</a:t>
            </a:r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AutoNum type="alphaUcParenR"/>
            </a:pPr>
            <a:r>
              <a:rPr lang="pt-BR" b="1" dirty="0" smtClean="0"/>
              <a:t>Os estudantes </a:t>
            </a:r>
            <a:r>
              <a:rPr lang="pt-BR" b="1" u="sng" dirty="0" smtClean="0"/>
              <a:t>são</a:t>
            </a:r>
            <a:r>
              <a:rPr lang="pt-BR" dirty="0" smtClean="0"/>
              <a:t>, para ele, uma preciosidade.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71472" y="2571750"/>
            <a:ext cx="3071834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SUJEITO “PESSOA HUMANA”</a:t>
            </a:r>
            <a:endParaRPr lang="pt-BR" dirty="0"/>
          </a:p>
        </p:txBody>
      </p:sp>
      <p:sp>
        <p:nvSpPr>
          <p:cNvPr id="5" name="Seta para cima 4"/>
          <p:cNvSpPr/>
          <p:nvPr/>
        </p:nvSpPr>
        <p:spPr>
          <a:xfrm>
            <a:off x="857224" y="2143122"/>
            <a:ext cx="45719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857224" y="2928940"/>
            <a:ext cx="45719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“Ser”: concordância indiferente</a:t>
            </a:r>
            <a:r>
              <a:rPr lang="pt-BR" baseline="30000" dirty="0" smtClean="0"/>
              <a:t>1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lphaUcParenR"/>
            </a:pPr>
            <a:r>
              <a:rPr lang="pt-BR" b="1" dirty="0" smtClean="0"/>
              <a:t>As mentiras deslavadas</a:t>
            </a:r>
            <a:r>
              <a:rPr lang="pt-BR" baseline="30000" dirty="0" smtClean="0"/>
              <a:t> SUJEITO</a:t>
            </a:r>
            <a:r>
              <a:rPr lang="pt-BR" b="1" dirty="0" smtClean="0"/>
              <a:t> </a:t>
            </a:r>
            <a:r>
              <a:rPr lang="pt-BR" dirty="0" smtClean="0"/>
              <a:t>sempre </a:t>
            </a:r>
            <a:r>
              <a:rPr lang="pt-BR" b="1" u="sng" dirty="0" smtClean="0"/>
              <a:t>foram</a:t>
            </a:r>
            <a:r>
              <a:rPr lang="pt-BR" dirty="0" smtClean="0"/>
              <a:t> </a:t>
            </a:r>
            <a:r>
              <a:rPr lang="pt-BR" u="sng" dirty="0" smtClean="0"/>
              <a:t>a sua única </a:t>
            </a:r>
            <a:r>
              <a:rPr lang="pt-BR" dirty="0" smtClean="0"/>
              <a:t>												 				</a:t>
            </a:r>
            <a:r>
              <a:rPr lang="pt-BR" u="sng" dirty="0" err="1" smtClean="0"/>
              <a:t>estratégia</a:t>
            </a:r>
            <a:r>
              <a:rPr lang="pt-BR" baseline="30000" dirty="0" err="1" smtClean="0"/>
              <a:t>PREDICATIVO</a:t>
            </a:r>
            <a:r>
              <a:rPr lang="pt-BR" dirty="0" smtClean="0"/>
              <a:t>.</a:t>
            </a:r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AutoNum type="alphaUcParenR"/>
            </a:pPr>
            <a:r>
              <a:rPr lang="pt-BR" u="sng" dirty="0" smtClean="0"/>
              <a:t>As mentiras deslavadas </a:t>
            </a:r>
            <a:r>
              <a:rPr lang="pt-BR" baseline="30000" dirty="0" smtClean="0"/>
              <a:t>SUJEITO </a:t>
            </a:r>
            <a:r>
              <a:rPr lang="pt-BR" dirty="0" smtClean="0"/>
              <a:t>sempre </a:t>
            </a:r>
            <a:r>
              <a:rPr lang="pt-BR" b="1" u="sng" dirty="0" smtClean="0"/>
              <a:t>foi</a:t>
            </a:r>
            <a:r>
              <a:rPr lang="pt-BR" dirty="0" smtClean="0"/>
              <a:t> </a:t>
            </a:r>
            <a:r>
              <a:rPr lang="pt-BR" b="1" dirty="0" smtClean="0"/>
              <a:t>a sua única </a:t>
            </a:r>
            <a:r>
              <a:rPr lang="pt-BR" b="1" dirty="0" err="1" smtClean="0"/>
              <a:t>estratégia</a:t>
            </a:r>
            <a:r>
              <a:rPr lang="pt-BR" baseline="30000" dirty="0" err="1" smtClean="0"/>
              <a:t>PREDICATIVO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571736" y="1928808"/>
            <a:ext cx="2286016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Concordância opcional com o SUJEITO</a:t>
            </a: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 rot="10800000">
            <a:off x="2143108" y="1643056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4867276" y="1643056"/>
            <a:ext cx="847732" cy="366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643570" y="2905786"/>
            <a:ext cx="2286016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Concordância opcional com o PREDICATIVO</a:t>
            </a:r>
            <a:endParaRPr lang="pt-BR" dirty="0"/>
          </a:p>
        </p:txBody>
      </p:sp>
      <p:cxnSp>
        <p:nvCxnSpPr>
          <p:cNvPr id="17" name="Conector de seta reta 16"/>
          <p:cNvCxnSpPr/>
          <p:nvPr/>
        </p:nvCxnSpPr>
        <p:spPr>
          <a:xfrm rot="5400000">
            <a:off x="5643570" y="3643320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16200000" flipH="1">
            <a:off x="6750859" y="3607601"/>
            <a:ext cx="64294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4818" name="Picture 2" descr="http://www.themarysue.com/wp-content/uploads/2016/07/00002124511pennywis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00180"/>
            <a:ext cx="5715000" cy="28575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285984" y="3701487"/>
            <a:ext cx="40511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Infinitivo flexionado</a:t>
            </a:r>
            <a:endParaRPr lang="pt-B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lphaUcParenR"/>
            </a:pPr>
            <a:r>
              <a:rPr lang="pt-BR" b="1" dirty="0" smtClean="0"/>
              <a:t>Todos</a:t>
            </a:r>
            <a:r>
              <a:rPr lang="pt-BR" dirty="0" smtClean="0"/>
              <a:t> </a:t>
            </a:r>
            <a:r>
              <a:rPr lang="pt-BR" u="sng" dirty="0" smtClean="0"/>
              <a:t>supõem</a:t>
            </a:r>
            <a:r>
              <a:rPr lang="pt-BR" dirty="0" smtClean="0"/>
              <a:t> </a:t>
            </a:r>
            <a:r>
              <a:rPr lang="pt-BR" u="sng" dirty="0" smtClean="0"/>
              <a:t>serem</a:t>
            </a:r>
            <a:r>
              <a:rPr lang="pt-BR" dirty="0" smtClean="0"/>
              <a:t> </a:t>
            </a:r>
            <a:r>
              <a:rPr lang="pt-BR" b="1" dirty="0" smtClean="0"/>
              <a:t>os dois gerentes </a:t>
            </a:r>
            <a:r>
              <a:rPr lang="pt-BR" dirty="0" smtClean="0"/>
              <a:t>os culpados.</a:t>
            </a:r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AutoNum type="alphaUcParenR"/>
            </a:pPr>
            <a:r>
              <a:rPr lang="pt-BR" u="sng" dirty="0" smtClean="0"/>
              <a:t>Os professores </a:t>
            </a:r>
            <a:r>
              <a:rPr lang="pt-BR" dirty="0" smtClean="0"/>
              <a:t>se </a:t>
            </a:r>
            <a:r>
              <a:rPr lang="pt-BR" b="1" dirty="0" smtClean="0"/>
              <a:t>dedicam</a:t>
            </a:r>
            <a:r>
              <a:rPr lang="pt-BR" dirty="0" smtClean="0"/>
              <a:t> para </a:t>
            </a:r>
            <a:r>
              <a:rPr lang="pt-BR" b="1" dirty="0" smtClean="0"/>
              <a:t>formar</a:t>
            </a:r>
            <a:r>
              <a:rPr lang="pt-BR" dirty="0" smtClean="0"/>
              <a:t> as novas gerações.</a:t>
            </a:r>
          </a:p>
        </p:txBody>
      </p:sp>
      <p:cxnSp>
        <p:nvCxnSpPr>
          <p:cNvPr id="5" name="Conector reto 4"/>
          <p:cNvCxnSpPr/>
          <p:nvPr/>
        </p:nvCxnSpPr>
        <p:spPr>
          <a:xfrm rot="5400000">
            <a:off x="3536943" y="3248026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rot="10800000">
            <a:off x="2643176" y="3355978"/>
            <a:ext cx="1000131" cy="1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rot="5400000" flipH="1" flipV="1">
            <a:off x="2572531" y="3283745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5400000">
            <a:off x="2679687" y="1677981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rot="10800000">
            <a:off x="2786050" y="1785932"/>
            <a:ext cx="192882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 flipH="1" flipV="1">
            <a:off x="4642644" y="1713700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rot="5400000">
            <a:off x="4964909" y="3393287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rot="10800000">
            <a:off x="1500166" y="3643320"/>
            <a:ext cx="371477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 flipH="1" flipV="1">
            <a:off x="1322365" y="3464725"/>
            <a:ext cx="35639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5058" name="AutoShape 2" descr="Resultado de imagem para congelamento avenida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5060" name="AutoShape 4" descr="Resultado de imagem para congelamento avenida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5062" name="AutoShape 6" descr="Resultado de imagem para congelamento avenida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5064" name="AutoShape 8" descr="Resultado de imagem para congelamento avenida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5066" name="AutoShape 10" descr="Resultado de imagem para congelamento avenida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5068" name="AutoShape 12" descr="Resultado de imagem para congelamento avenida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5070" name="Picture 14" descr="http://3.bp.blogspot.com/-hGQvmJKqLd8/UICVMGdtrpI/AAAAAAAAJXY/tLXgje_dY2E/s640/CONGELAMENTOAVENIDABRASIL0510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928676"/>
            <a:ext cx="5362575" cy="3419475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4832126" y="3434370"/>
            <a:ext cx="2454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acabou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NÃO ESQUEÇAM DE FAZER O DOWNLOAD DO ARQUIVO NO SITE DA ESCOLA, QUERIDOS!!!!!!</a:t>
            </a:r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2113634" y="1343749"/>
            <a:ext cx="46858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Silepse</a:t>
            </a:r>
            <a:r>
              <a:rPr lang="pt-B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pt-B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pt-B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oncordância</a:t>
            </a:r>
          </a:p>
          <a:p>
            <a:pPr algn="ctr"/>
            <a:r>
              <a:rPr lang="pt-B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ideológica</a:t>
            </a:r>
            <a:endParaRPr lang="pt-B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Silepse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número</a:t>
            </a:r>
          </a:p>
          <a:p>
            <a:pPr algn="ctr"/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Silepse de pessoa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Silepse</a:t>
            </a:r>
            <a:r>
              <a:rPr lang="pt-BR" dirty="0" smtClean="0"/>
              <a:t> de Número [singular-plural]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pPr algn="just"/>
            <a:r>
              <a:rPr lang="pt-BR" dirty="0" smtClean="0"/>
              <a:t>“A </a:t>
            </a:r>
            <a:r>
              <a:rPr lang="pt-BR" i="1" dirty="0" smtClean="0"/>
              <a:t>torcida</a:t>
            </a:r>
            <a:r>
              <a:rPr lang="pt-BR" dirty="0" smtClean="0"/>
              <a:t>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ficou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smtClean="0"/>
              <a:t>tão eufórica com a vitória da seleção que, mais de meia hora depois do final da partida, ainda </a:t>
            </a:r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continuavam</a:t>
            </a:r>
            <a:r>
              <a:rPr lang="pt-BR" dirty="0" smtClean="0"/>
              <a:t> nas arquibancadas comemorando a goleada na 							seleção argentina. ”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err="1" smtClean="0"/>
              <a:t>Silepse</a:t>
            </a:r>
            <a:r>
              <a:rPr lang="pt-BR" b="1" dirty="0" smtClean="0"/>
              <a:t> de número</a:t>
            </a:r>
            <a:endParaRPr lang="pt-BR" b="1" dirty="0"/>
          </a:p>
        </p:txBody>
      </p:sp>
      <p:sp>
        <p:nvSpPr>
          <p:cNvPr id="4" name="Seta para baixo 3"/>
          <p:cNvSpPr/>
          <p:nvPr/>
        </p:nvSpPr>
        <p:spPr>
          <a:xfrm>
            <a:off x="928662" y="2857502"/>
            <a:ext cx="500066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err="1" smtClean="0"/>
              <a:t>Silepse</a:t>
            </a:r>
            <a:r>
              <a:rPr lang="pt-BR" b="1" dirty="0" smtClean="0"/>
              <a:t> errada: </a:t>
            </a:r>
            <a:r>
              <a:rPr lang="pt-BR" dirty="0" smtClean="0"/>
              <a:t>“o </a:t>
            </a:r>
            <a:r>
              <a:rPr lang="pt-BR" i="1" dirty="0" smtClean="0"/>
              <a:t>rebanho</a:t>
            </a:r>
            <a:r>
              <a:rPr lang="pt-BR" dirty="0" smtClean="0"/>
              <a:t> </a:t>
            </a:r>
            <a:r>
              <a:rPr lang="pt-BR" b="1" dirty="0" smtClean="0"/>
              <a:t>andavam</a:t>
            </a:r>
            <a:r>
              <a:rPr lang="pt-BR" dirty="0" smtClean="0"/>
              <a:t> sem rumo na planície seca; tentavam inutilmente achar água.”</a:t>
            </a:r>
          </a:p>
          <a:p>
            <a:endParaRPr lang="pt-BR" b="1" dirty="0" smtClean="0"/>
          </a:p>
          <a:p>
            <a:r>
              <a:rPr lang="pt-BR" b="1" dirty="0" err="1" smtClean="0"/>
              <a:t>Silepse</a:t>
            </a:r>
            <a:r>
              <a:rPr lang="pt-BR" b="1" dirty="0" smtClean="0"/>
              <a:t> adequada: </a:t>
            </a:r>
            <a:r>
              <a:rPr lang="pt-BR" dirty="0" smtClean="0"/>
              <a:t>“</a:t>
            </a:r>
            <a:r>
              <a:rPr lang="pt-BR" dirty="0" err="1" smtClean="0"/>
              <a:t>“</a:t>
            </a:r>
            <a:r>
              <a:rPr lang="pt-BR" dirty="0" smtClean="0"/>
              <a:t>o </a:t>
            </a:r>
            <a:r>
              <a:rPr lang="pt-BR" i="1" dirty="0" smtClean="0"/>
              <a:t>rebanho</a:t>
            </a:r>
            <a:r>
              <a:rPr lang="pt-BR" dirty="0" smtClean="0"/>
              <a:t> </a:t>
            </a:r>
            <a:r>
              <a:rPr lang="pt-BR" b="1" dirty="0" smtClean="0"/>
              <a:t>andava</a:t>
            </a:r>
            <a:r>
              <a:rPr lang="pt-BR" dirty="0" smtClean="0"/>
              <a:t> sem rumo na planície seca; </a:t>
            </a:r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tentavam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smtClean="0"/>
              <a:t>inutilmente achar água.””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NÃO ESQUEÇA QUE...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lphaUcParenR"/>
            </a:pPr>
            <a:r>
              <a:rPr lang="pt-BR" dirty="0" smtClean="0"/>
              <a:t>A </a:t>
            </a:r>
            <a:r>
              <a:rPr lang="pt-BR" i="1" dirty="0" smtClean="0"/>
              <a:t>multidão</a:t>
            </a:r>
            <a:r>
              <a:rPr lang="pt-BR" dirty="0" smtClean="0"/>
              <a:t> </a:t>
            </a:r>
            <a:r>
              <a:rPr lang="pt-BR" b="1" dirty="0" smtClean="0"/>
              <a:t>andava</a:t>
            </a:r>
            <a:r>
              <a:rPr lang="pt-BR" dirty="0" smtClean="0"/>
              <a:t> sem rumo; </a:t>
            </a:r>
            <a:r>
              <a:rPr lang="pt-BR" b="1" dirty="0" smtClean="0"/>
              <a:t>reivindicava</a:t>
            </a:r>
            <a:r>
              <a:rPr lang="pt-BR" dirty="0" smtClean="0"/>
              <a:t> nada.</a:t>
            </a:r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AutoNum type="alphaUcParenR"/>
            </a:pPr>
            <a:endParaRPr lang="pt-BR" dirty="0" smtClean="0"/>
          </a:p>
          <a:p>
            <a:pPr marL="342900" indent="-342900">
              <a:buFont typeface="Source Code Pro"/>
              <a:buAutoNum type="alphaUcParenR"/>
            </a:pPr>
            <a:r>
              <a:rPr lang="pt-BR" dirty="0" smtClean="0"/>
              <a:t>A) A </a:t>
            </a:r>
            <a:r>
              <a:rPr lang="pt-BR" i="1" dirty="0" smtClean="0"/>
              <a:t>multidão</a:t>
            </a:r>
            <a:r>
              <a:rPr lang="pt-BR" dirty="0" smtClean="0"/>
              <a:t> </a:t>
            </a:r>
            <a:r>
              <a:rPr lang="pt-BR" b="1" dirty="0" smtClean="0"/>
              <a:t>andava</a:t>
            </a:r>
            <a:r>
              <a:rPr lang="pt-BR" dirty="0" smtClean="0"/>
              <a:t> sem rumo; </a:t>
            </a:r>
            <a:r>
              <a:rPr lang="pt-BR" b="1" dirty="0" smtClean="0"/>
              <a:t>reivindicavam</a:t>
            </a:r>
            <a:r>
              <a:rPr lang="pt-BR" dirty="0" smtClean="0"/>
              <a:t> nada.</a:t>
            </a:r>
          </a:p>
          <a:p>
            <a:pPr marL="342900" indent="-342900">
              <a:buAutoNum type="alphaUcParenR"/>
            </a:pPr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 rot="5400000">
            <a:off x="5607851" y="1750213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rot="10800000">
            <a:off x="4286248" y="1847052"/>
            <a:ext cx="1439078" cy="10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643174" y="1714494"/>
            <a:ext cx="164307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Concordância gramatical</a:t>
            </a:r>
            <a:endParaRPr lang="pt-BR" dirty="0"/>
          </a:p>
        </p:txBody>
      </p:sp>
      <p:cxnSp>
        <p:nvCxnSpPr>
          <p:cNvPr id="10" name="Conector reto 9"/>
          <p:cNvCxnSpPr/>
          <p:nvPr/>
        </p:nvCxnSpPr>
        <p:spPr>
          <a:xfrm rot="10800000">
            <a:off x="2071670" y="1855781"/>
            <a:ext cx="57150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 flipH="1" flipV="1">
            <a:off x="1963718" y="1749419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rot="5400000">
            <a:off x="5609440" y="3321849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rot="10800000">
            <a:off x="4287837" y="3418688"/>
            <a:ext cx="1439078" cy="10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2644763" y="3286130"/>
            <a:ext cx="164307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Silepse</a:t>
            </a:r>
            <a:r>
              <a:rPr lang="pt-BR" dirty="0" smtClean="0"/>
              <a:t> de número</a:t>
            </a:r>
            <a:endParaRPr lang="pt-BR" dirty="0"/>
          </a:p>
        </p:txBody>
      </p:sp>
      <p:cxnSp>
        <p:nvCxnSpPr>
          <p:cNvPr id="29" name="Conector reto 28"/>
          <p:cNvCxnSpPr/>
          <p:nvPr/>
        </p:nvCxnSpPr>
        <p:spPr>
          <a:xfrm rot="10800000">
            <a:off x="2073259" y="3427417"/>
            <a:ext cx="57150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5400000" flipH="1" flipV="1">
            <a:off x="1965307" y="3321055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Silepse</a:t>
            </a:r>
            <a:r>
              <a:rPr lang="pt-BR" dirty="0" smtClean="0"/>
              <a:t> de pessoa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357290" y="1928808"/>
          <a:ext cx="6096000" cy="140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Concordância gramatical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Silepse</a:t>
                      </a:r>
                      <a:r>
                        <a:rPr lang="pt-BR" baseline="0" dirty="0" smtClean="0"/>
                        <a:t> de pessoa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Todos os </a:t>
                      </a:r>
                      <a:r>
                        <a:rPr lang="pt-BR" i="1" dirty="0" smtClean="0">
                          <a:solidFill>
                            <a:schemeClr val="accent1"/>
                          </a:solidFill>
                        </a:rPr>
                        <a:t>brasileiros</a:t>
                      </a:r>
                      <a:r>
                        <a:rPr lang="pt-BR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pt-BR" b="1" baseline="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falam</a:t>
                      </a:r>
                      <a:r>
                        <a:rPr lang="pt-BR" baseline="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t-BR" baseline="0" dirty="0" smtClean="0">
                          <a:solidFill>
                            <a:schemeClr val="accent1"/>
                          </a:solidFill>
                        </a:rPr>
                        <a:t>a mesma língua.</a:t>
                      </a:r>
                      <a:endParaRPr lang="pt-BR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Todos os </a:t>
                      </a:r>
                      <a:r>
                        <a:rPr lang="pt-BR" i="1" dirty="0" smtClean="0">
                          <a:solidFill>
                            <a:schemeClr val="accent1"/>
                          </a:solidFill>
                        </a:rPr>
                        <a:t>brasileiros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pt-BR" b="1" u="sng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falamos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a mesma língua.</a:t>
                      </a:r>
                      <a:endParaRPr lang="pt-BR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Os </a:t>
                      </a:r>
                      <a:r>
                        <a:rPr lang="pt-BR" i="1" dirty="0" smtClean="0">
                          <a:solidFill>
                            <a:schemeClr val="accent1"/>
                          </a:solidFill>
                        </a:rPr>
                        <a:t>gaúchos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pt-BR" b="1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cultivam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as tradições.</a:t>
                      </a:r>
                      <a:endParaRPr lang="pt-BR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Os </a:t>
                      </a:r>
                      <a:r>
                        <a:rPr lang="pt-BR" i="1" dirty="0" smtClean="0">
                          <a:solidFill>
                            <a:schemeClr val="accent1"/>
                          </a:solidFill>
                        </a:rPr>
                        <a:t>gaúchos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pt-BR" b="1" u="sng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cultivamos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t-BR" dirty="0" smtClean="0">
                          <a:solidFill>
                            <a:schemeClr val="accent1"/>
                          </a:solidFill>
                        </a:rPr>
                        <a:t>as tradições.</a:t>
                      </a:r>
                      <a:endParaRPr lang="pt-BR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PORCENTAGEM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– Do total de moradores, apenas </a:t>
            </a:r>
            <a:r>
              <a:rPr lang="pt-BR" b="1" dirty="0" smtClean="0"/>
              <a:t>2% </a:t>
            </a:r>
            <a:r>
              <a:rPr lang="pt-BR" dirty="0" smtClean="0"/>
              <a:t>não </a:t>
            </a:r>
            <a:r>
              <a:rPr lang="pt-BR" b="1" u="sng" dirty="0" smtClean="0"/>
              <a:t>dispõem</a:t>
            </a:r>
            <a:r>
              <a:rPr lang="pt-BR" dirty="0" smtClean="0"/>
              <a:t> de recursos básicos.</a:t>
            </a:r>
          </a:p>
          <a:p>
            <a:r>
              <a:rPr lang="pt-BR" dirty="0" smtClean="0"/>
              <a:t>B – Do total de moradores, apenas </a:t>
            </a:r>
            <a:r>
              <a:rPr lang="pt-BR" b="1" dirty="0" smtClean="0"/>
              <a:t>1% </a:t>
            </a:r>
            <a:r>
              <a:rPr lang="pt-BR" dirty="0" smtClean="0"/>
              <a:t>não </a:t>
            </a:r>
            <a:r>
              <a:rPr lang="pt-BR" b="1" u="sng" dirty="0" smtClean="0"/>
              <a:t>dispõe</a:t>
            </a:r>
            <a:r>
              <a:rPr lang="pt-BR" dirty="0" smtClean="0"/>
              <a:t> de recursos básicos.</a:t>
            </a:r>
          </a:p>
          <a:p>
            <a:r>
              <a:rPr lang="pt-BR" dirty="0" smtClean="0"/>
              <a:t>C – É triste que 100% </a:t>
            </a:r>
            <a:r>
              <a:rPr lang="pt-BR" b="1" dirty="0" smtClean="0"/>
              <a:t>do terceiro ano </a:t>
            </a:r>
            <a:r>
              <a:rPr lang="pt-BR" b="1" u="sng" dirty="0" smtClean="0"/>
              <a:t>irão</a:t>
            </a:r>
            <a:r>
              <a:rPr lang="pt-BR" dirty="0" smtClean="0"/>
              <a:t> embora.</a:t>
            </a:r>
          </a:p>
          <a:p>
            <a:r>
              <a:rPr lang="pt-BR" dirty="0" smtClean="0"/>
              <a:t>D – É triste que 100% </a:t>
            </a:r>
            <a:r>
              <a:rPr lang="pt-BR" b="1" dirty="0" smtClean="0"/>
              <a:t>dos alunos</a:t>
            </a:r>
            <a:r>
              <a:rPr lang="pt-BR" dirty="0" smtClean="0"/>
              <a:t> do terceiro ano </a:t>
            </a:r>
            <a:r>
              <a:rPr lang="pt-BR" b="1" dirty="0" smtClean="0"/>
              <a:t>irão</a:t>
            </a:r>
            <a:r>
              <a:rPr lang="pt-BR" dirty="0" smtClean="0"/>
              <a:t> embora.</a:t>
            </a: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260144" y="1681520"/>
            <a:ext cx="39549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Verbos</a:t>
            </a:r>
          </a:p>
          <a:p>
            <a:pPr algn="ctr"/>
            <a:r>
              <a:rPr lang="pt-BR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impessoais</a:t>
            </a:r>
            <a:endParaRPr lang="pt-BR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775</Words>
  <Application>Microsoft Office PowerPoint</Application>
  <PresentationFormat>Apresentação na tela (16:9)</PresentationFormat>
  <Paragraphs>95</Paragraphs>
  <Slides>18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Amatic SC</vt:lpstr>
      <vt:lpstr>Source Code Pro</vt:lpstr>
      <vt:lpstr>beach-day</vt:lpstr>
      <vt:lpstr>concordância verbal</vt:lpstr>
      <vt:lpstr>Apresentação do PowerPoint</vt:lpstr>
      <vt:lpstr>Apresentação do PowerPoint</vt:lpstr>
      <vt:lpstr>Silepse de Número [singular-plural]</vt:lpstr>
      <vt:lpstr>Apresentação do PowerPoint</vt:lpstr>
      <vt:lpstr>NÃO ESQUEÇA QUE...</vt:lpstr>
      <vt:lpstr>Silepse de pessoa</vt:lpstr>
      <vt:lpstr>PORCENTAGEM</vt:lpstr>
      <vt:lpstr>Apresentação do PowerPoint</vt:lpstr>
      <vt:lpstr>Haver = Existir1</vt:lpstr>
      <vt:lpstr>Haver e Fazer = Tempo decorrido1</vt:lpstr>
      <vt:lpstr>Apresentação do PowerPoint</vt:lpstr>
      <vt:lpstr>“SER” para “pessoa humana”</vt:lpstr>
      <vt:lpstr>“Ser”: concordância indiferente1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concordância verbal</dc:title>
  <dc:creator>USUARIO</dc:creator>
  <cp:lastModifiedBy>milena.mattos</cp:lastModifiedBy>
  <cp:revision>53</cp:revision>
  <dcterms:modified xsi:type="dcterms:W3CDTF">2017-10-04T12:56:16Z</dcterms:modified>
</cp:coreProperties>
</file>