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56" autoAdjust="0"/>
  </p:normalViewPr>
  <p:slideViewPr>
    <p:cSldViewPr>
      <p:cViewPr>
        <p:scale>
          <a:sx n="74" d="100"/>
          <a:sy n="74" d="100"/>
        </p:scale>
        <p:origin x="-12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EA15-E42E-49DF-8DB9-5F8CE7C43D0F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FFCF7-B159-412A-8185-81A820860B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35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Argumentação</a:t>
            </a:r>
            <a:r>
              <a:rPr lang="pt-BR" baseline="0" dirty="0" smtClean="0"/>
              <a:t> ancorada em fatos e informações que se RELACIONEM ao TEMA PROPOSTO.</a:t>
            </a:r>
          </a:p>
          <a:p>
            <a:r>
              <a:rPr lang="pt-BR" baseline="0" dirty="0" smtClean="0"/>
              <a:t>Mecanismos </a:t>
            </a:r>
            <a:r>
              <a:rPr lang="pt-BR" baseline="0" dirty="0" err="1" smtClean="0"/>
              <a:t>linguísticos</a:t>
            </a:r>
            <a:r>
              <a:rPr lang="pt-BR" baseline="0" dirty="0" smtClean="0"/>
              <a:t>: instrumentos de coesão (pronominal, lexical, </a:t>
            </a:r>
            <a:r>
              <a:rPr lang="pt-BR" baseline="0" dirty="0" err="1" smtClean="0"/>
              <a:t>sequencial</a:t>
            </a:r>
            <a:r>
              <a:rPr lang="pt-BR" baseline="0" dirty="0" smtClean="0"/>
              <a:t>, elíptica, referencial) e gramática (separação silábica, acentuação, construção sintática, regência, crase, pontuação, ortografia).</a:t>
            </a:r>
          </a:p>
          <a:p>
            <a:r>
              <a:rPr lang="pt-BR" baseline="0" dirty="0" smtClean="0"/>
              <a:t>Recursos estilísticos: comparação, reiteração, oposição, clareza, etc.</a:t>
            </a:r>
          </a:p>
          <a:p>
            <a:r>
              <a:rPr lang="pt-BR" baseline="0" dirty="0" smtClean="0"/>
              <a:t>Repertório sociocultural: elemento norteador que distingue o bom texto daquele ancorado no senso comum, isto é, o uso de repertório de argumentação produtivo, ligado às distintas áreas do conhecimento.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pt-BR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CINZA: </a:t>
            </a:r>
            <a:r>
              <a:rPr lang="pt-BR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QUÊ? (PROPOSTA DE INTERVENÇÃO)</a:t>
            </a:r>
          </a:p>
          <a:p>
            <a:pPr algn="just"/>
            <a:endParaRPr lang="pt-BR" b="1" u="sng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VERMELHO: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QUEM? (AGENTE)</a:t>
            </a:r>
          </a:p>
          <a:p>
            <a:pPr algn="just"/>
            <a:endParaRPr lang="pt-B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ROXO: </a:t>
            </a:r>
            <a:r>
              <a:rPr 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COMO? (PROCEDIMENTO)</a:t>
            </a:r>
          </a:p>
          <a:p>
            <a:pPr algn="just"/>
            <a:endParaRPr lang="pt-BR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VERDE: </a:t>
            </a:r>
            <a:r>
              <a:rPr lang="pt-B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QUÊ? PARA QUEM? (OBJETIVO)</a:t>
            </a:r>
            <a:endParaRPr lang="pt-B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Conetivos</a:t>
            </a:r>
            <a:r>
              <a:rPr lang="pt-BR" baseline="0" dirty="0" smtClean="0"/>
              <a:t> que ajudam a reforçar argumentos (soma, continuidade):</a:t>
            </a:r>
          </a:p>
          <a:p>
            <a:r>
              <a:rPr lang="pt-BR" i="1" baseline="0" dirty="0" smtClean="0"/>
              <a:t>Além disso; ademais; adicionalmente; ao mesmo tempo; além do mais; além de tudo; a isso, soma-se o fato de; não só..., mas também; </a:t>
            </a:r>
          </a:p>
          <a:p>
            <a:r>
              <a:rPr lang="pt-BR" i="1" baseline="0" dirty="0" smtClean="0"/>
              <a:t>não só..., como também; e; bem como.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Conetivos</a:t>
            </a:r>
            <a:r>
              <a:rPr lang="pt-BR" baseline="0" dirty="0" smtClean="0"/>
              <a:t> que ajudam a contrapor </a:t>
            </a:r>
            <a:r>
              <a:rPr lang="pt-BR" baseline="0" dirty="0" err="1" smtClean="0"/>
              <a:t>ideias</a:t>
            </a:r>
            <a:r>
              <a:rPr lang="pt-BR" baseline="0" dirty="0" smtClean="0"/>
              <a:t> (oposição):</a:t>
            </a:r>
          </a:p>
          <a:p>
            <a:r>
              <a:rPr lang="pt-BR" i="1" baseline="0" dirty="0" smtClean="0"/>
              <a:t>Por outro lado; em contrapartida; apesar disso; ao contrário; senão; </a:t>
            </a:r>
          </a:p>
          <a:p>
            <a:r>
              <a:rPr lang="pt-BR" i="1" baseline="0" dirty="0" smtClean="0"/>
              <a:t>embora; mesmo que; posto que; no entanto; entretanto; contudo; todavia;</a:t>
            </a:r>
          </a:p>
          <a:p>
            <a:r>
              <a:rPr lang="pt-BR" i="1" baseline="0" dirty="0" smtClean="0"/>
              <a:t>mas; porém; etc.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Conetivos que ajudam a concluir </a:t>
            </a:r>
            <a:r>
              <a:rPr lang="pt-BR" dirty="0" err="1" smtClean="0"/>
              <a:t>ideias</a:t>
            </a:r>
            <a:r>
              <a:rPr lang="pt-BR" dirty="0" smtClean="0"/>
              <a:t>:</a:t>
            </a:r>
          </a:p>
          <a:p>
            <a:r>
              <a:rPr lang="pt-BR" i="1" dirty="0" smtClean="0"/>
              <a:t>em síntese; logo; por conseguinte; sendo assim;</a:t>
            </a:r>
          </a:p>
          <a:p>
            <a:r>
              <a:rPr lang="pt-BR" i="1" dirty="0" smtClean="0"/>
              <a:t>dessa forma; assim; portanto;</a:t>
            </a:r>
            <a:r>
              <a:rPr lang="pt-BR" i="1" baseline="0" dirty="0" smtClean="0"/>
              <a:t> após o exposto; pois (entre vírgulas e após o verbo).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FCF7-B159-412A-8185-81A820860BF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B82A-E6B2-4516-BB71-749F796EC79B}" type="datetimeFigureOut">
              <a:rPr lang="pt-BR" smtClean="0"/>
              <a:pPr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2D57-0643-4035-B955-6CA624B2D3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REDAÇÃO EXCELENTE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INSTITUTO SANTA LUZIA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PROFESSOR: EDUARDO BELMONTE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DISCIPLINA: REDAÇÃO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3º </a:t>
            </a:r>
            <a:r>
              <a:rPr lang="pt-B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 -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 M.</a:t>
            </a:r>
          </a:p>
        </p:txBody>
      </p:sp>
      <p:pic>
        <p:nvPicPr>
          <p:cNvPr id="4" name="Imagem 3" descr="R:\Corporativo\Público\Secretaria\Logomarca Nova\Logomarca ISL Padrão Vicentino - Transparent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571636" cy="163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FUNDO 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357166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ucida Handwriting" pitchFamily="66" charset="0"/>
              </a:rPr>
              <a:t>INICIANDO O TEXTO</a:t>
            </a: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Inicie o texto ressaltando a importância histórica, social e/ou cultural do assunto. Depois, posicione-se sobre a questão abordada no tema da redação.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FUNDO 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357166"/>
            <a:ext cx="72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ucida Handwriting" pitchFamily="66" charset="0"/>
              </a:rPr>
              <a:t>ARGUMENTANDO</a:t>
            </a: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As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ideias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precisam fluir  naturalmente, concatenadas do início ao fim e sobretudo com a tese central.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FUNDO 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357166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ucida Handwriting" pitchFamily="66" charset="0"/>
              </a:rPr>
              <a:t>ARGUMENTANDO</a:t>
            </a: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Um trecho do texto NÃO pode contradizer o outro.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FUNDO 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357166"/>
            <a:ext cx="721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ucida Handwriting" pitchFamily="66" charset="0"/>
              </a:rPr>
              <a:t>ARGUMENTANDO</a:t>
            </a: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NÃO pode haver um salto de um assunto para o outro, sem haver uma ligação (estabeleça com destreza as relações de “causa-efeito”).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FUNDO 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357166"/>
            <a:ext cx="72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ucida Handwriting" pitchFamily="66" charset="0"/>
              </a:rPr>
              <a:t>ARGUMENTANDO</a:t>
            </a: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endParaRPr lang="pt-BR" sz="2800" b="1" dirty="0" smtClean="0">
              <a:latin typeface="Lucida Handwriting" pitchFamily="66" charset="0"/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Os argumentos deverão ser plausíveis.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água em ma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254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85786" y="207167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SOLUÇÃO PARA A CRISE HÍDRICA?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Enviar sondas a Marte para buscar água ao nosso planeta.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água em ma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254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85786" y="207167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SOLUÇÃO PARA A CRISE HÍDRICA: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Enviar sondas a Marte para buscar água ao nosso planeta.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2770" name="Picture 2" descr="Resultado de imagem para proib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908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Resultado de imagem para TELA DE TAB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14480" y="1214422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Black" pitchFamily="34" charset="0"/>
              </a:rPr>
              <a:t>CONSTRUÇÃO DA ARGUMENTAÇÃO</a:t>
            </a:r>
          </a:p>
          <a:p>
            <a:endParaRPr lang="pt-BR" sz="2800" b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pt-BR" sz="2800" dirty="0" smtClean="0">
                <a:latin typeface="Arial Black" pitchFamily="34" charset="0"/>
              </a:rPr>
              <a:t> por PROGRESSÃO;</a:t>
            </a:r>
          </a:p>
          <a:p>
            <a:pPr marL="342900" indent="-342900">
              <a:buAutoNum type="arabicPeriod"/>
            </a:pPr>
            <a:r>
              <a:rPr lang="pt-BR" sz="2800" dirty="0" smtClean="0">
                <a:latin typeface="Arial Black" pitchFamily="34" charset="0"/>
              </a:rPr>
              <a:t> por OPOSIÇÃO. </a:t>
            </a:r>
            <a:endParaRPr lang="pt-BR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Resultado de imagem para TELA DE TAB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14480" y="1214422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Black" pitchFamily="34" charset="0"/>
              </a:rPr>
              <a:t>1. Argumentação por PROGRESSÃO</a:t>
            </a:r>
          </a:p>
          <a:p>
            <a:endParaRPr lang="pt-BR" sz="2800" b="1" dirty="0" smtClean="0">
              <a:latin typeface="Arial Black" pitchFamily="34" charset="0"/>
            </a:endParaRPr>
          </a:p>
          <a:p>
            <a:endParaRPr lang="pt-BR" sz="2800" b="1" dirty="0" smtClean="0">
              <a:latin typeface="Arial Black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28728" y="2643182"/>
            <a:ext cx="164307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428992" y="2643182"/>
            <a:ext cx="27146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43042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 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57620" y="292893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 2 QUE REFORÇA A IDEIA 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357290" y="4214818"/>
            <a:ext cx="635798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643174" y="428625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E assim sucessivamente...</a:t>
            </a: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Resultado de imagem para TELA DE TAB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14480" y="1214422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Black" pitchFamily="34" charset="0"/>
              </a:rPr>
              <a:t>2. Argumentação por OPOSIÇÃO</a:t>
            </a:r>
          </a:p>
          <a:p>
            <a:endParaRPr lang="pt-BR" sz="2800" b="1" dirty="0" smtClean="0">
              <a:latin typeface="Arial Black" pitchFamily="34" charset="0"/>
            </a:endParaRPr>
          </a:p>
          <a:p>
            <a:endParaRPr lang="pt-BR" sz="2800" b="1" dirty="0" smtClean="0">
              <a:latin typeface="Arial Black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00628" y="1857364"/>
            <a:ext cx="271464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286380" y="2214554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IDEIAS E ARGUMENTOS QUE PASSAM OUTRA VISÃO SOBRE A QUESTÃO – SEM SE CONTRADIZEREM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285852" y="2428868"/>
            <a:ext cx="278608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57356" y="257174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IDEIAS E ARGUMENTOS SOBRE A QUESTÃO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Arial Black" pitchFamily="34" charset="0"/>
              </a:rPr>
              <a:t>DISSERTATIVO-ARGUMENTATIVO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Resultado de imagem para ESCUDO DE LI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619493" cy="2714620"/>
          </a:xfrm>
          <a:prstGeom prst="rect">
            <a:avLst/>
          </a:prstGeom>
          <a:noFill/>
        </p:spPr>
      </p:pic>
      <p:pic>
        <p:nvPicPr>
          <p:cNvPr id="1028" name="Picture 4" descr="Resultado de imagem para IDE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3628268" cy="2757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14480" y="1214422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Black" pitchFamily="34" charset="0"/>
              </a:rPr>
              <a:t>TEXTO COM ESTILÍSTICA</a:t>
            </a:r>
          </a:p>
          <a:p>
            <a:endParaRPr lang="pt-BR" sz="2800" b="1" dirty="0" smtClean="0">
              <a:latin typeface="Arial Black" pitchFamily="34" charset="0"/>
            </a:endParaRPr>
          </a:p>
          <a:p>
            <a:endParaRPr lang="pt-BR" sz="2800" b="1" dirty="0" smtClean="0">
              <a:latin typeface="Arial Black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00628" y="1857364"/>
            <a:ext cx="271464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286380" y="2214554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 OPOR IDEIAS SEM CONTRADIZER A TESE CENTRAL E/OU UM ARGUMENTO TEXTUAL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285852" y="2428868"/>
            <a:ext cx="278608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57356" y="257174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SABE REFORÇAR IDEIAS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66" name="Picture 2" descr="Resultado de imagem para TELA DE TV TUBO ANTI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4004" cy="685800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2214546" y="2171700"/>
            <a:ext cx="28575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71736" y="2714620"/>
            <a:ext cx="6000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071934" y="3357562"/>
            <a:ext cx="6000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571736" y="27432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D1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071934" y="33861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D2</a:t>
            </a:r>
            <a:endParaRPr lang="pt-BR" b="1" dirty="0"/>
          </a:p>
        </p:txBody>
      </p:sp>
      <p:sp>
        <p:nvSpPr>
          <p:cNvPr id="21" name="Retângulo 20"/>
          <p:cNvSpPr/>
          <p:nvPr/>
        </p:nvSpPr>
        <p:spPr>
          <a:xfrm>
            <a:off x="2143108" y="4029088"/>
            <a:ext cx="335758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428860" y="21717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INTRODUÇÃO + TESE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285984" y="4171965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CONCLUSÃO + INTERVENÇÃO</a:t>
            </a:r>
            <a:endParaRPr lang="pt-BR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TESTE DE CORES  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28662" y="1500174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PRÓXIMA AULA:</a:t>
            </a:r>
          </a:p>
          <a:p>
            <a:endParaRPr lang="pt-B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ANÁLISE DE REDAÇÕES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Resultado de imagem para árvore preto e bran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000232" y="5929330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</a:rPr>
              <a:t>TEXTO</a:t>
            </a:r>
            <a:endParaRPr lang="pt-BR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5008" y="414338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TEXTUALIDADE: coesão e coerência; recursos estilísticos</a:t>
            </a:r>
            <a:endParaRPr lang="pt-BR" dirty="0">
              <a:latin typeface="Arial Black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714744" y="4857760"/>
            <a:ext cx="1944000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286380" y="857232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 pitchFamily="34" charset="0"/>
              </a:rPr>
              <a:t>REPERTÓRIO SOCIOCULTURAL</a:t>
            </a:r>
            <a:endParaRPr lang="pt-BR" sz="2800" dirty="0">
              <a:latin typeface="Arial Black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4429124" y="1428736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00100" y="1714488"/>
            <a:ext cx="678661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928794" y="500042"/>
            <a:ext cx="507209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571604" y="4429132"/>
            <a:ext cx="5438812" cy="2205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28860" y="85723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SITUAÇÃO-PROBLEMA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3108" y="199007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DESENVOLVIMENTO DA ARGUMENTAÇÃO A PARTIR  DE UM PONTO DE VISTA CENTRAL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57422" y="5110475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 E PROPOSTA DE INTERVENÇÃO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714356"/>
            <a:ext cx="72152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PROPOSTA DE TEMA POSSÍVEL: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REFORMA AGRÁRIA EM QUESTÃO NO BRASIL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2976" y="400050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CONSTRUINDO UM BANCO DE IDEIAS (ESBOÇO)</a:t>
            </a:r>
            <a:endParaRPr lang="pt-BR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4" name="Picture 4" descr="Resultado de imagem para FUNDO QUADRO N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785794"/>
            <a:ext cx="80724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1600" dirty="0" smtClean="0">
                <a:solidFill>
                  <a:schemeClr val="bg1"/>
                </a:solidFill>
                <a:latin typeface="Engravers MT" pitchFamily="18" charset="0"/>
              </a:rPr>
              <a:t>“é injusto que poucas pessoas sejam donas de terra, enquanto  tantos vivem sem nada.”</a:t>
            </a:r>
          </a:p>
          <a:p>
            <a:pPr marL="457200" indent="-457200" algn="just">
              <a:buAutoNum type="arabicPeriod"/>
            </a:pPr>
            <a:endParaRPr lang="pt-BR" sz="1600" dirty="0" smtClean="0">
              <a:solidFill>
                <a:schemeClr val="bg1"/>
              </a:solidFill>
              <a:latin typeface="Engravers MT" pitchFamily="18" charset="0"/>
            </a:endParaRPr>
          </a:p>
          <a:p>
            <a:pPr marL="457200" indent="-457200" algn="just">
              <a:buAutoNum type="arabicPeriod"/>
            </a:pPr>
            <a:r>
              <a:rPr lang="pt-BR" sz="1600" dirty="0" smtClean="0">
                <a:solidFill>
                  <a:schemeClr val="bg1"/>
                </a:solidFill>
                <a:latin typeface="Engravers MT" pitchFamily="18" charset="0"/>
              </a:rPr>
              <a:t>“de acordo com o Estatuto da Terra, criado em 1945, o Estado tem o dever de garantir o acesso à terra para quem vive e trabalha nela.”</a:t>
            </a:r>
          </a:p>
          <a:p>
            <a:pPr marL="457200" indent="-457200" algn="just">
              <a:buAutoNum type="arabicPeriod"/>
            </a:pPr>
            <a:endParaRPr lang="pt-BR" sz="1600" dirty="0" smtClean="0">
              <a:solidFill>
                <a:schemeClr val="bg1"/>
              </a:solidFill>
              <a:latin typeface="Engravers MT" pitchFamily="18" charset="0"/>
            </a:endParaRPr>
          </a:p>
          <a:p>
            <a:pPr marL="457200" indent="-457200" algn="just">
              <a:buAutoNum type="arabicPeriod"/>
            </a:pPr>
            <a:r>
              <a:rPr lang="pt-BR" sz="1600" dirty="0" smtClean="0">
                <a:solidFill>
                  <a:schemeClr val="bg1"/>
                </a:solidFill>
                <a:latin typeface="Engravers MT" pitchFamily="18" charset="0"/>
              </a:rPr>
              <a:t>“essa desigualdade é histórica. A política de aquisição da terra na época colonial formou vários latifúndios e, mesmo em 1822, com a independência do Brasil, a demarcação de bens imóveis rurais foi realizada pelo critério da lei do mais forte. As maiores terras ficaram com os mais poderosos, o que se perpetua até os dias atuais.”</a:t>
            </a:r>
          </a:p>
          <a:p>
            <a:pPr marL="457200" indent="-457200" algn="just">
              <a:buAutoNum type="arabicPeriod"/>
            </a:pPr>
            <a:endParaRPr lang="pt-BR" sz="1600" dirty="0" smtClean="0">
              <a:solidFill>
                <a:schemeClr val="bg1"/>
              </a:solidFill>
              <a:latin typeface="Engravers MT" pitchFamily="18" charset="0"/>
            </a:endParaRPr>
          </a:p>
          <a:p>
            <a:pPr marL="457200" indent="-457200" algn="just">
              <a:buAutoNum type="arabicPeriod"/>
            </a:pPr>
            <a:r>
              <a:rPr lang="pt-BR" sz="1600" dirty="0" smtClean="0">
                <a:solidFill>
                  <a:schemeClr val="bg1"/>
                </a:solidFill>
                <a:latin typeface="Engravers MT" pitchFamily="18" charset="0"/>
              </a:rPr>
              <a:t>“a concentração exagerada de terra não é positiva para o Brasil, pois grande parte dessas áreas é improdutiva, o que impacta a economia.”</a:t>
            </a:r>
            <a:endParaRPr lang="pt-BR" sz="1600" b="1" dirty="0" smtClean="0">
              <a:solidFill>
                <a:schemeClr val="bg1"/>
              </a:solidFill>
              <a:latin typeface="Engravers M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Resultado de imagem para FUNDO N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785794"/>
            <a:ext cx="84296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PROPOSTA DE INTERVENÇÃO</a:t>
            </a:r>
          </a:p>
          <a:p>
            <a:pPr algn="just"/>
            <a:endParaRPr lang="pt-BR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 reforma agrária precisa começar imediatamente, com a compra de latifúndios improdutivos pelo governo, loteando para famílias que não possuem terras para plantar Esse pode ser um fator importante para impulsionar o crescimento do País. 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Resultado de imagem para FUNDO N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785794"/>
            <a:ext cx="84296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PROPOSTA DE INTERVENÇÃO</a:t>
            </a:r>
          </a:p>
          <a:p>
            <a:pPr algn="just"/>
            <a:endParaRPr lang="pt-BR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 reforma agrária precisa começar imediatamente, com a compra de latifúndios improdutivos pelo governo, loteando para famílias que não possuem terras para plantar Esse pode ser um fator importante para impulsionar o crescimento do País. 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57290" y="528638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lgerian" pitchFamily="82" charset="0"/>
              </a:rPr>
              <a:t>PROPOSTA INSUFICIENTE</a:t>
            </a:r>
            <a:endParaRPr lang="pt-BR" sz="44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Resultado de imagem para FUNDO N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785794"/>
            <a:ext cx="84296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PROPOSTA DE INTERVENÇÃO</a:t>
            </a:r>
          </a:p>
          <a:p>
            <a:pPr algn="just"/>
            <a:endParaRPr lang="pt-BR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pt-BR" sz="2000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A reforma agrária precisa começar imediatamente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pt-BR" sz="2000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com a compra de latifúndios improdutivos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pelo </a:t>
            </a:r>
            <a:r>
              <a:rPr lang="pt-BR" sz="2000" dirty="0" smtClean="0">
                <a:solidFill>
                  <a:srgbClr val="C00000"/>
                </a:solidFill>
                <a:latin typeface="Arial Black" pitchFamily="34" charset="0"/>
              </a:rPr>
              <a:t>governo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 </a:t>
            </a:r>
            <a:r>
              <a:rPr lang="pt-BR" sz="2000" dirty="0" smtClean="0">
                <a:solidFill>
                  <a:srgbClr val="7030A0"/>
                </a:solidFill>
                <a:latin typeface="Arial Black" pitchFamily="34" charset="0"/>
              </a:rPr>
              <a:t>loteando para famílias que não possuem terras para plantar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 </a:t>
            </a:r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Esse pode ser um fator importante para impulsionar o crescimento do País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 Nesse sentido, seria necessário também que o </a:t>
            </a:r>
            <a:r>
              <a:rPr lang="pt-BR" sz="2000" dirty="0" smtClean="0">
                <a:solidFill>
                  <a:srgbClr val="C00000"/>
                </a:solidFill>
                <a:latin typeface="Arial Black" pitchFamily="34" charset="0"/>
              </a:rPr>
              <a:t>poder público </a:t>
            </a:r>
            <a:r>
              <a:rPr lang="pt-BR" sz="2000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auxiliasse inicialmente as pessoas às quais foi concedido esse benefício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 </a:t>
            </a:r>
            <a:r>
              <a:rPr lang="pt-BR" sz="2000" dirty="0" smtClean="0">
                <a:solidFill>
                  <a:srgbClr val="7030A0"/>
                </a:solidFill>
                <a:latin typeface="Arial Black" pitchFamily="34" charset="0"/>
              </a:rPr>
              <a:t>desonerando itens advindos da agricultura familiar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 por exemplo; pois, dessa maneira, haveria um </a:t>
            </a:r>
            <a:r>
              <a:rPr lang="pt-BR" sz="2000" dirty="0" smtClean="0">
                <a:solidFill>
                  <a:srgbClr val="00B050"/>
                </a:solidFill>
                <a:latin typeface="Arial Black" pitchFamily="34" charset="0"/>
              </a:rPr>
              <a:t>incentivo à produção e ao comércio no setor e, além disso, garantiria a subsistência de muitos trabalhadores, bem como a possibilidade destes ascenderem econômica e socialmente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 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890</Words>
  <Application>Microsoft Office PowerPoint</Application>
  <PresentationFormat>Apresentação na tela (4:3)</PresentationFormat>
  <Paragraphs>119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REDAÇÃO EXCELENTE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REDAÇÃO EXCELENTE</dc:title>
  <dc:creator>USUARIO</dc:creator>
  <cp:lastModifiedBy>milena.mattos</cp:lastModifiedBy>
  <cp:revision>24</cp:revision>
  <dcterms:created xsi:type="dcterms:W3CDTF">2017-02-24T00:34:35Z</dcterms:created>
  <dcterms:modified xsi:type="dcterms:W3CDTF">2017-03-02T13:48:59Z</dcterms:modified>
</cp:coreProperties>
</file>