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0" r:id="rId4"/>
    <p:sldId id="271" r:id="rId5"/>
    <p:sldId id="269" r:id="rId6"/>
    <p:sldId id="268" r:id="rId7"/>
    <p:sldId id="272" r:id="rId8"/>
    <p:sldId id="267" r:id="rId9"/>
    <p:sldId id="266" r:id="rId10"/>
    <p:sldId id="265" r:id="rId11"/>
    <p:sldId id="273" r:id="rId12"/>
    <p:sldId id="274" r:id="rId13"/>
    <p:sldId id="264" r:id="rId14"/>
    <p:sldId id="258" r:id="rId15"/>
    <p:sldId id="262" r:id="rId16"/>
    <p:sldId id="275" r:id="rId17"/>
    <p:sldId id="263" r:id="rId18"/>
    <p:sldId id="261" r:id="rId19"/>
    <p:sldId id="259" r:id="rId20"/>
    <p:sldId id="276" r:id="rId21"/>
    <p:sldId id="26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133A8-FD11-45A1-A6A4-13CF366ECC3C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8167-A429-43E8-A09D-3D1EF314B49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Expressão</a:t>
            </a:r>
            <a:r>
              <a:rPr lang="pt-BR" baseline="0" dirty="0" smtClean="0"/>
              <a:t> cultural típica de falantes de uma língua cujo sentido é imutável, conotativo, distinto do literal.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palavra “costela” tem efeito polissêmico</a:t>
            </a:r>
            <a:r>
              <a:rPr lang="pt-BR" baseline="0" dirty="0" smtClean="0"/>
              <a:t>, visto que o vocábulo pode apresentar um conjunto distinto de significados.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Homens-bomba</a:t>
            </a:r>
            <a:r>
              <a:rPr lang="pt-BR" dirty="0" smtClean="0"/>
              <a:t>:</a:t>
            </a:r>
            <a:r>
              <a:rPr lang="pt-BR" baseline="0" dirty="0" smtClean="0"/>
              <a:t> (1) homens musculosos, fortes; (2) terroristas suicidas que prendem bombas a seus corpos.</a:t>
            </a:r>
          </a:p>
          <a:p>
            <a:r>
              <a:rPr lang="pt-BR" baseline="0" dirty="0" smtClean="0"/>
              <a:t>Bolsa: (1) acessório feminino; (2) bolsa de valores.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Quando</a:t>
            </a:r>
            <a:r>
              <a:rPr lang="pt-BR" baseline="0" dirty="0" smtClean="0"/>
              <a:t> um enunciado apresentar mais de uma interpretação (duplo sentido), dizemos que ele é ambíguo.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AMBIGUIDADE COMO RECURSO EXPRESSIVO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ambiguidade</a:t>
            </a:r>
            <a:r>
              <a:rPr lang="pt-BR" baseline="0" dirty="0" smtClean="0"/>
              <a:t> do enunciado conceitual da propaganda se constrói a partir da polissemia da palavra “picada”: (1) indignação com uma situação – a existência da dengue; (2) o mosquito será eliminado – o que levará ao “fim da picada dele”.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AMBIGUIDADE</a:t>
            </a:r>
            <a:r>
              <a:rPr lang="pt-BR" baseline="0" dirty="0" smtClean="0"/>
              <a:t> COMO RECURSO EXPRESSIVO: EFEITO DE HUMOR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ambiguidade</a:t>
            </a:r>
            <a:r>
              <a:rPr lang="pt-BR" baseline="0" dirty="0" smtClean="0"/>
              <a:t> pode constituir um problema de sentido principalmente devido à estruturação sintática inadequada de um enunciado, ou seja, à desorganização da frase, o uso inadequado de expressões.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Tolerância pragmática: quando</a:t>
            </a:r>
            <a:r>
              <a:rPr lang="pt-BR" baseline="0" dirty="0" smtClean="0"/>
              <a:t>, mesmo ambíguo, descartamos um dos sentidos do enunciado – principalmente por fatores </a:t>
            </a:r>
            <a:r>
              <a:rPr lang="pt-BR" baseline="0" dirty="0" err="1" smtClean="0"/>
              <a:t>extralinguísticos</a:t>
            </a:r>
            <a:r>
              <a:rPr lang="pt-BR" baseline="0" dirty="0" smtClean="0"/>
              <a:t> (contexto, interlocutor, coerência,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“amiga da onça” = pessoa falsa</a:t>
            </a:r>
          </a:p>
          <a:p>
            <a:r>
              <a:rPr lang="pt-BR" dirty="0" smtClean="0"/>
              <a:t>“era</a:t>
            </a:r>
            <a:r>
              <a:rPr lang="pt-BR" baseline="0" dirty="0" smtClean="0"/>
              <a:t> uma onça</a:t>
            </a:r>
            <a:r>
              <a:rPr lang="pt-BR" dirty="0" smtClean="0"/>
              <a:t>” = pessoa brava</a:t>
            </a:r>
          </a:p>
          <a:p>
            <a:r>
              <a:rPr lang="pt-BR" dirty="0" smtClean="0"/>
              <a:t>“no tempo da onça” = antigamente</a:t>
            </a:r>
          </a:p>
          <a:p>
            <a:r>
              <a:rPr lang="pt-BR" dirty="0" smtClean="0"/>
              <a:t>Atente que as expressões ganham</a:t>
            </a:r>
            <a:r>
              <a:rPr lang="pt-BR" baseline="0" dirty="0" smtClean="0"/>
              <a:t> sentido específico com a combinação de distintas palavras.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Sentido</a:t>
            </a:r>
            <a:r>
              <a:rPr lang="pt-BR" baseline="0" dirty="0" smtClean="0"/>
              <a:t> conotativo: figurado</a:t>
            </a:r>
          </a:p>
          <a:p>
            <a:r>
              <a:rPr lang="pt-BR" baseline="0" dirty="0" smtClean="0"/>
              <a:t>Sentido denotativo: literal</a:t>
            </a:r>
          </a:p>
          <a:p>
            <a:r>
              <a:rPr lang="pt-BR" baseline="0" dirty="0" smtClean="0"/>
              <a:t>Consulte expressões idiomáticas na página 192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Todo</a:t>
            </a:r>
            <a:r>
              <a:rPr lang="pt-BR" baseline="0" dirty="0" smtClean="0"/>
              <a:t> enunciado que estabelece com outro enunciado uma relação de equivalência geral de sentido. O texto é reformulado, mas com outras palavras.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Ambos</a:t>
            </a:r>
            <a:r>
              <a:rPr lang="pt-BR" baseline="0" dirty="0" smtClean="0"/>
              <a:t> os enunciados originais são recriados por meio de outras escolhas lexicais (palavras), expressando o mesmo sentido.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paródia pode ser confundida com a paráfrase. Enquanto esta é a recriação de um mesmo discurso, com as mesmas palavras, expressando o mesmo sentido; aquela consiste na recriação de uma obra a partir de um ponto de vista crítico cujo resultado é um sentido distinto do original.</a:t>
            </a:r>
          </a:p>
          <a:p>
            <a:r>
              <a:rPr lang="pt-BR" baseline="0" dirty="0" smtClean="0"/>
              <a:t>Uma paráfrase pode ser usada com distintos objetivos: representar de maneira mais compreensível um enunciado; resumir conteúdos de textos; citação de opiniões e </a:t>
            </a:r>
            <a:r>
              <a:rPr lang="pt-BR" baseline="0" dirty="0" err="1" smtClean="0"/>
              <a:t>ideias</a:t>
            </a:r>
            <a:r>
              <a:rPr lang="pt-BR" baseline="0" dirty="0" smtClean="0"/>
              <a:t> sem necessidade de transcrevê-las literalmente.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Texto original: poema romântico de Gonçalves Dias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Paródia:</a:t>
            </a:r>
            <a:r>
              <a:rPr lang="pt-BR" baseline="0" dirty="0" smtClean="0"/>
              <a:t> poema de Ferreira Gullar que satiriza o original ao exaltar sexualmente a figura </a:t>
            </a:r>
            <a:r>
              <a:rPr lang="pt-BR" baseline="0" dirty="0" err="1" smtClean="0"/>
              <a:t>feminia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POLI</a:t>
            </a:r>
            <a:r>
              <a:rPr lang="pt-BR" baseline="0" dirty="0" smtClean="0"/>
              <a:t> = muitos</a:t>
            </a:r>
          </a:p>
          <a:p>
            <a:r>
              <a:rPr lang="pt-BR" baseline="0" dirty="0" smtClean="0"/>
              <a:t>SEMIA = sentidos</a:t>
            </a:r>
          </a:p>
          <a:p>
            <a:r>
              <a:rPr lang="pt-BR" dirty="0" smtClean="0"/>
              <a:t>Polissemia é o conjunto de significados que um vocábulo pode apresentar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8167-A429-43E8-A09D-3D1EF314B498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3995-0CD3-47EA-B45E-7847739A1FF5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1720-6B04-4262-AEEE-7CD5B9A4854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pt-BR" sz="8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EMÂNTICA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parte II</a:t>
            </a:r>
            <a:endParaRPr kumimoji="0" lang="pt-BR" sz="8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071538" y="3200400"/>
            <a:ext cx="7277128" cy="137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Língua Portuguesa – 2º trimestre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º ano E. M. – Prof. Eduardo Belmonte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1" descr="R:\Corporativo\Público\Secretaria\Logomarca Nova\Logomarca ISL Padrão Vicentino - Transparent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11135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1643050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terra tem palmeiras,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canta o Sabiá;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aves, que aqui gorjeiam,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gorjeiam como lá.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céu tem mais estrelas,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Nossas várzeas têm mais flores,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Nossos bosques têm mais vida,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vida mais amores. </a:t>
            </a:r>
            <a:r>
              <a:rPr lang="pt-BR" dirty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57818" y="714356"/>
            <a:ext cx="31432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cismar – sozinho – à noite –Mais prazer encontro eu lá;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terra tem palmeiras,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canta o Sabiá.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terra tem primores,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tais não encontro eu cá;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cismar – sozinho – à noite –Mais prazer encontro eu lá;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terra tem palmeiras,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canta o Sabiá.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permita Deus que eu morra,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que eu volte para lá;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que eu desfrute os primores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não encontro por cá;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qu'inda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aviste as palmeiras,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canta o Sabiá.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5150" y="571480"/>
            <a:ext cx="48597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Canção </a:t>
            </a: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Exílio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034" y="5487431"/>
            <a:ext cx="28500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Gonçalves Dias</a:t>
            </a:r>
            <a:endParaRPr lang="pt-B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1643050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amada tem palmeiras 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cantam passarinhos 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 aves que ali gorjeiam 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seus seios fazem ninhos 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brincarmos sós à noite 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me dou conta de mim: 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corpo branco na noite 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luze mais do que o jasmim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57818" y="1619329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amada tem palmeiras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regatos tem cascata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 aves que ali gorjeiam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como flautas de prata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permita Deus que eu viva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perdido noutros caminhos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gozar das alegrias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escondem em seus carinhos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me perder nas palmeiras 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cantam os passarinhos </a:t>
            </a:r>
          </a:p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5150" y="571480"/>
            <a:ext cx="48597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Canção </a:t>
            </a: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Exílio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034" y="5487431"/>
            <a:ext cx="28500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Gonçalves Dias</a:t>
            </a:r>
            <a:endParaRPr lang="pt-B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707654" y="5288364"/>
            <a:ext cx="64363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POLISSEMIA</a:t>
            </a:r>
            <a:endParaRPr lang="pt-B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Tirinha “Garfield”, de Jim Davis. A polissemia consiste em atribuir a uma única palavra várias significaçõ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2929"/>
            <a:ext cx="7730580" cy="240507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71472" y="-24"/>
            <a:ext cx="860626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just"/>
            <a:r>
              <a:rPr lang="pt-B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Qual é a palavra que, </a:t>
            </a:r>
          </a:p>
          <a:p>
            <a:pPr algn="just"/>
            <a:r>
              <a:rPr lang="pt-B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por apresentar variação de sentido, </a:t>
            </a:r>
          </a:p>
          <a:p>
            <a:pPr algn="just"/>
            <a:r>
              <a:rPr lang="pt-BR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</a:t>
            </a:r>
            <a:r>
              <a:rPr lang="pt-B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ausa confusão no interlocutor?</a:t>
            </a:r>
            <a:endParaRPr lang="pt-BR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Resultado de imagem para charge polissem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10100" cy="4610100"/>
          </a:xfrm>
          <a:prstGeom prst="rect">
            <a:avLst/>
          </a:prstGeom>
          <a:noFill/>
        </p:spPr>
      </p:pic>
      <p:pic>
        <p:nvPicPr>
          <p:cNvPr id="28676" name="Picture 4" descr="Resultado de imagem para polissemia ch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867275"/>
            <a:ext cx="5357818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latin typeface="Arial Black" pitchFamily="34" charset="0"/>
              </a:rPr>
              <a:t>NÃO confunda POLISSEMIA com HOMINÍMIA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1500174"/>
            <a:ext cx="735811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Polissemia: </a:t>
            </a:r>
            <a:r>
              <a:rPr lang="pt-BR" dirty="0" smtClean="0"/>
              <a:t> UMA palavra, dois ou mais sentidos (sentidos diferentes COM relação à significação original).</a:t>
            </a:r>
            <a:endParaRPr lang="pt-BR" b="1" dirty="0"/>
          </a:p>
        </p:txBody>
      </p:sp>
      <p:pic>
        <p:nvPicPr>
          <p:cNvPr id="24578" name="Picture 2" descr="Resultado de imagem para charge polissem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357430"/>
            <a:ext cx="2095500" cy="209550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14348" y="4568619"/>
            <a:ext cx="73581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Homonímia: </a:t>
            </a:r>
            <a:r>
              <a:rPr lang="pt-BR" dirty="0" smtClean="0"/>
              <a:t> MAIS DE UMA palavra SEM relação alguma de sentido.</a:t>
            </a:r>
            <a:endParaRPr lang="pt-BR" b="1" dirty="0"/>
          </a:p>
        </p:txBody>
      </p:sp>
      <p:pic>
        <p:nvPicPr>
          <p:cNvPr id="24580" name="Picture 4" descr="Resultado de imagem para homônim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098308"/>
            <a:ext cx="2714644" cy="175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285852" y="5288364"/>
            <a:ext cx="78101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AMBIGUIDADE</a:t>
            </a:r>
            <a:endParaRPr lang="pt-B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-24"/>
            <a:ext cx="4143404" cy="53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Resultado de imagem para AMBIGUIDADE CH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24"/>
            <a:ext cx="3673083" cy="2938466"/>
          </a:xfrm>
          <a:prstGeom prst="rect">
            <a:avLst/>
          </a:prstGeom>
          <a:noFill/>
        </p:spPr>
      </p:pic>
      <p:pic>
        <p:nvPicPr>
          <p:cNvPr id="25604" name="Picture 4" descr="Resultado de imagem para AMBIGUIDADE CH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4685" y="3929042"/>
            <a:ext cx="420931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2910" y="214290"/>
            <a:ext cx="707236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prevê desconto a quem reduziu estômago em restaurantes.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0100" y="3371679"/>
            <a:ext cx="671517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que fizeram cirurgia de redução de estômago terão desconto em restaurante.</a:t>
            </a:r>
          </a:p>
          <a:p>
            <a:pPr marL="342900" indent="-342900" algn="just">
              <a:buAutoNum type="arabicPeriod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Terão desconto pessoas que fizeram cirurgia de redução de estômago em restaurantes.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2285984" y="1285860"/>
            <a:ext cx="3571900" cy="18573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86116" y="1853975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SENTIDOS POSSÍVEIS</a:t>
            </a:r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Resultado de imagem para sen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4071966"/>
          </a:xfrm>
          <a:prstGeom prst="rect">
            <a:avLst/>
          </a:prstGeom>
          <a:noFill/>
        </p:spPr>
      </p:pic>
      <p:sp>
        <p:nvSpPr>
          <p:cNvPr id="14342" name="AutoShape 6" descr="Resultado de imagem para EMOTICON TRI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4" name="Picture 8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1143008" cy="1143008"/>
          </a:xfrm>
          <a:prstGeom prst="rect">
            <a:avLst/>
          </a:prstGeom>
          <a:noFill/>
        </p:spPr>
      </p:pic>
      <p:pic>
        <p:nvPicPr>
          <p:cNvPr id="20" name="Picture 8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2910" y="214290"/>
            <a:ext cx="707236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prevê desconto a quem reduziu estômago em restaurantes.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0100" y="3371679"/>
            <a:ext cx="671517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que fizeram cirurgia de redução de estômago terão desconto em restaurante.</a:t>
            </a:r>
          </a:p>
          <a:p>
            <a:pPr marL="342900" indent="-342900" algn="just">
              <a:buAutoNum type="arabicPeriod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Terão desconto pessoas que fizeram cirurgia de redução de estômago em restaurantes.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2285984" y="1285860"/>
            <a:ext cx="3571900" cy="18573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86116" y="1853975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SENTIDOS POSSÍVEIS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06" y="5286388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Arial Black" pitchFamily="34" charset="0"/>
              </a:rPr>
              <a:t>t</a:t>
            </a:r>
            <a:r>
              <a:rPr lang="pt-BR" sz="4800" dirty="0" smtClean="0">
                <a:latin typeface="Arial Black" pitchFamily="34" charset="0"/>
              </a:rPr>
              <a:t>olerância pragmática</a:t>
            </a:r>
            <a:endParaRPr lang="pt-BR" sz="4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851659" y="0"/>
            <a:ext cx="129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FIM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643174" y="3811036"/>
            <a:ext cx="651011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EXPRESSÃO</a:t>
            </a:r>
          </a:p>
          <a:p>
            <a:pPr algn="ctr"/>
            <a:r>
              <a:rPr lang="pt-BR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IDIOMÁTICA</a:t>
            </a:r>
            <a:endParaRPr lang="pt-B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Resultado de imagem para amiga da onça ch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3048021" cy="457203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071934" y="1428737"/>
            <a:ext cx="5000628" cy="5072098"/>
          </a:xfrm>
          <a:prstGeom prst="rect">
            <a:avLst/>
          </a:prstGeom>
          <a:solidFill>
            <a:schemeClr val="accent1"/>
          </a:solidFill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Havia um muro alto entre nossas casas.</a:t>
            </a:r>
            <a:br>
              <a:rPr lang="pt-BR" dirty="0"/>
            </a:br>
            <a:r>
              <a:rPr lang="pt-BR" dirty="0"/>
              <a:t>Difícil de mandar recado para ela. </a:t>
            </a:r>
            <a:br>
              <a:rPr lang="pt-BR" dirty="0"/>
            </a:br>
            <a:r>
              <a:rPr lang="pt-BR" dirty="0"/>
              <a:t>Não havia e-mail.</a:t>
            </a:r>
            <a:br>
              <a:rPr lang="pt-BR" dirty="0"/>
            </a:br>
            <a:r>
              <a:rPr lang="pt-BR" dirty="0"/>
              <a:t>O pai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uma onça.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A gente amarrava o bilhete numa pedra presa por</a:t>
            </a:r>
            <a:br>
              <a:rPr lang="pt-BR" dirty="0"/>
            </a:br>
            <a:r>
              <a:rPr lang="pt-BR" dirty="0"/>
              <a:t>um cordão</a:t>
            </a:r>
            <a:br>
              <a:rPr lang="pt-BR" dirty="0"/>
            </a:br>
            <a:r>
              <a:rPr lang="pt-BR" dirty="0"/>
              <a:t>E pinchava a pedra no quintal da casa dela.</a:t>
            </a:r>
            <a:br>
              <a:rPr lang="pt-BR" dirty="0"/>
            </a:br>
            <a:r>
              <a:rPr lang="pt-BR" dirty="0"/>
              <a:t>Se a namorada respondesse pela mesma pedra</a:t>
            </a:r>
            <a:br>
              <a:rPr lang="pt-BR" dirty="0"/>
            </a:br>
            <a:r>
              <a:rPr lang="pt-BR" dirty="0"/>
              <a:t>Era uma glória!</a:t>
            </a:r>
            <a:br>
              <a:rPr lang="pt-BR" dirty="0"/>
            </a:br>
            <a:r>
              <a:rPr lang="pt-BR" dirty="0"/>
              <a:t>Mas por vezes o bilhete enganchava nos galhos da goiabeira</a:t>
            </a:r>
            <a:br>
              <a:rPr lang="pt-BR" dirty="0"/>
            </a:br>
            <a:r>
              <a:rPr lang="pt-BR" dirty="0"/>
              <a:t>E então era agonia. </a:t>
            </a:r>
            <a:br>
              <a:rPr lang="pt-BR" dirty="0"/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tempo do onça </a:t>
            </a:r>
            <a:r>
              <a:rPr lang="pt-BR" dirty="0"/>
              <a:t>era assim.</a:t>
            </a:r>
          </a:p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Texto extraído do livro "Tratado geral das grandezas do ínfimo", Editora Record - Rio de Janeiro, 2001, pág. 17.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713041" y="-24"/>
            <a:ext cx="64309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Expressão idiomática:</a:t>
            </a:r>
          </a:p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Linguagem coloquial</a:t>
            </a:r>
            <a:endParaRPr lang="pt-B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85918" y="2428868"/>
            <a:ext cx="671517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“comer com os olhos” </a:t>
            </a:r>
            <a:r>
              <a:rPr lang="pt-BR" dirty="0" smtClean="0"/>
              <a:t>=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desejar algo intensamente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“trocar os pés pelas mãos” </a:t>
            </a:r>
            <a:r>
              <a:rPr lang="pt-BR" dirty="0" smtClean="0"/>
              <a:t>=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atrapalhar-se</a:t>
            </a: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“dar com os burros n’água” =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dar-se mal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“soltar os cachorros” </a:t>
            </a:r>
            <a:r>
              <a:rPr lang="pt-BR" dirty="0" smtClean="0"/>
              <a:t>=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-32" y="5103698"/>
            <a:ext cx="3444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Denotação </a:t>
            </a:r>
          </a:p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Conotação</a:t>
            </a:r>
            <a:endParaRPr lang="pt-B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 descr="Resultado de imagem para amigo da onç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9112" y="2892464"/>
            <a:ext cx="2198508" cy="1893858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4214810" y="3714752"/>
            <a:ext cx="107157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500694" y="357187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SENTIDO DENOTATIVO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436" name="Picture 4" descr="Resultado de imagem para JOAQUIM SILVÉRIO DOS REIS E TIRADENT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66"/>
            <a:ext cx="3183778" cy="2491306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571604" y="114298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SENTIDO CONOTATIVO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 flipH="1">
            <a:off x="3929058" y="1214422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000364" y="5288364"/>
            <a:ext cx="6126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PARÁFRASE</a:t>
            </a:r>
            <a:endParaRPr lang="pt-B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135729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Black" pitchFamily="34" charset="0"/>
              </a:rPr>
              <a:t>FLAMENGO GOLEIA SANTOS </a:t>
            </a:r>
          </a:p>
          <a:p>
            <a:r>
              <a:rPr lang="pt-BR" b="1" dirty="0" smtClean="0">
                <a:latin typeface="Arial Black" pitchFamily="34" charset="0"/>
              </a:rPr>
              <a:t>NO MARACANÃ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14942" y="135729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Black" pitchFamily="34" charset="0"/>
              </a:rPr>
              <a:t>SANTOS É GOLEADO PELO</a:t>
            </a:r>
          </a:p>
          <a:p>
            <a:r>
              <a:rPr lang="pt-BR" b="1" dirty="0" smtClean="0">
                <a:latin typeface="Arial Black" pitchFamily="34" charset="0"/>
              </a:rPr>
              <a:t>FLAMENGO NO MARACANÃ</a:t>
            </a:r>
            <a:endParaRPr lang="pt-BR" b="1" dirty="0">
              <a:latin typeface="Arial Black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4000496" y="1500174"/>
            <a:ext cx="928694" cy="158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000496" y="1712900"/>
            <a:ext cx="928694" cy="158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762280" y="2643182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Enunciado original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Paráfrase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“Ai que moleza no corpo. Uma vontade de me estender no chão. Deixar que o capim cresça em volta. Deixar que os insetos, os fungos se abriguem em mim. Estranha alegria em virar uma paisagem”.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“Ai que fraqueza nos membros. Um desejo de deitar no piso. Permitir que o mato aumente ao redor. Permitir que os insetos, os fungos se alojem em mim. Desconhecida esta felicidade de se transformar numa paisagem”.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Resultado de imagem para fundo transpar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14810" y="5288364"/>
            <a:ext cx="48644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PARÓDIA</a:t>
            </a:r>
            <a:endParaRPr lang="pt-B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927</Words>
  <Application>Microsoft Office PowerPoint</Application>
  <PresentationFormat>Apresentação na tela (4:3)</PresentationFormat>
  <Paragraphs>124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21</cp:revision>
  <dcterms:created xsi:type="dcterms:W3CDTF">2017-06-02T01:02:27Z</dcterms:created>
  <dcterms:modified xsi:type="dcterms:W3CDTF">2017-06-02T03:33:12Z</dcterms:modified>
</cp:coreProperties>
</file>