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68" r:id="rId1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62" autoAdjust="0"/>
  </p:normalViewPr>
  <p:slideViewPr>
    <p:cSldViewPr>
      <p:cViewPr>
        <p:scale>
          <a:sx n="77" d="100"/>
          <a:sy n="77" d="100"/>
        </p:scale>
        <p:origin x="-1170"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61E6B78-1E6C-4B08-B529-042D115935A9}" type="datetimeFigureOut">
              <a:rPr lang="pt-BR" smtClean="0"/>
              <a:t>04/10/2017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4409BCA-D1EE-4B26-8764-DA8BAE513217}" type="slidenum">
              <a:rPr lang="pt-BR" smtClean="0"/>
              <a:t>‹nº›</a:t>
            </a:fld>
            <a:endParaRPr lang="pt-BR"/>
          </a:p>
        </p:txBody>
      </p:sp>
    </p:spTree>
    <p:extLst>
      <p:ext uri="{BB962C8B-B14F-4D97-AF65-F5344CB8AC3E}">
        <p14:creationId xmlns:p14="http://schemas.microsoft.com/office/powerpoint/2010/main" val="136499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61E6B78-1E6C-4B08-B529-042D115935A9}" type="datetimeFigureOut">
              <a:rPr lang="pt-BR" smtClean="0"/>
              <a:t>04/10/2017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4409BCA-D1EE-4B26-8764-DA8BAE513217}" type="slidenum">
              <a:rPr lang="pt-BR" smtClean="0"/>
              <a:t>‹nº›</a:t>
            </a:fld>
            <a:endParaRPr lang="pt-BR"/>
          </a:p>
        </p:txBody>
      </p:sp>
    </p:spTree>
    <p:extLst>
      <p:ext uri="{BB962C8B-B14F-4D97-AF65-F5344CB8AC3E}">
        <p14:creationId xmlns:p14="http://schemas.microsoft.com/office/powerpoint/2010/main" val="139416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61E6B78-1E6C-4B08-B529-042D115935A9}" type="datetimeFigureOut">
              <a:rPr lang="pt-BR" smtClean="0"/>
              <a:t>04/10/2017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4409BCA-D1EE-4B26-8764-DA8BAE513217}" type="slidenum">
              <a:rPr lang="pt-BR" smtClean="0"/>
              <a:t>‹nº›</a:t>
            </a:fld>
            <a:endParaRPr lang="pt-BR"/>
          </a:p>
        </p:txBody>
      </p:sp>
    </p:spTree>
    <p:extLst>
      <p:ext uri="{BB962C8B-B14F-4D97-AF65-F5344CB8AC3E}">
        <p14:creationId xmlns:p14="http://schemas.microsoft.com/office/powerpoint/2010/main" val="75949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61E6B78-1E6C-4B08-B529-042D115935A9}" type="datetimeFigureOut">
              <a:rPr lang="pt-BR" smtClean="0"/>
              <a:t>04/10/2017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4409BCA-D1EE-4B26-8764-DA8BAE513217}" type="slidenum">
              <a:rPr lang="pt-BR" smtClean="0"/>
              <a:t>‹nº›</a:t>
            </a:fld>
            <a:endParaRPr lang="pt-BR"/>
          </a:p>
        </p:txBody>
      </p:sp>
    </p:spTree>
    <p:extLst>
      <p:ext uri="{BB962C8B-B14F-4D97-AF65-F5344CB8AC3E}">
        <p14:creationId xmlns:p14="http://schemas.microsoft.com/office/powerpoint/2010/main" val="185129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61E6B78-1E6C-4B08-B529-042D115935A9}" type="datetimeFigureOut">
              <a:rPr lang="pt-BR" smtClean="0"/>
              <a:t>04/10/2017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4409BCA-D1EE-4B26-8764-DA8BAE513217}" type="slidenum">
              <a:rPr lang="pt-BR" smtClean="0"/>
              <a:t>‹nº›</a:t>
            </a:fld>
            <a:endParaRPr lang="pt-BR"/>
          </a:p>
        </p:txBody>
      </p:sp>
    </p:spTree>
    <p:extLst>
      <p:ext uri="{BB962C8B-B14F-4D97-AF65-F5344CB8AC3E}">
        <p14:creationId xmlns:p14="http://schemas.microsoft.com/office/powerpoint/2010/main" val="2602590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61E6B78-1E6C-4B08-B529-042D115935A9}" type="datetimeFigureOut">
              <a:rPr lang="pt-BR" smtClean="0"/>
              <a:t>04/10/2017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4409BCA-D1EE-4B26-8764-DA8BAE513217}" type="slidenum">
              <a:rPr lang="pt-BR" smtClean="0"/>
              <a:t>‹nº›</a:t>
            </a:fld>
            <a:endParaRPr lang="pt-BR"/>
          </a:p>
        </p:txBody>
      </p:sp>
    </p:spTree>
    <p:extLst>
      <p:ext uri="{BB962C8B-B14F-4D97-AF65-F5344CB8AC3E}">
        <p14:creationId xmlns:p14="http://schemas.microsoft.com/office/powerpoint/2010/main" val="297560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61E6B78-1E6C-4B08-B529-042D115935A9}" type="datetimeFigureOut">
              <a:rPr lang="pt-BR" smtClean="0"/>
              <a:t>04/10/2017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4409BCA-D1EE-4B26-8764-DA8BAE513217}" type="slidenum">
              <a:rPr lang="pt-BR" smtClean="0"/>
              <a:t>‹nº›</a:t>
            </a:fld>
            <a:endParaRPr lang="pt-BR"/>
          </a:p>
        </p:txBody>
      </p:sp>
    </p:spTree>
    <p:extLst>
      <p:ext uri="{BB962C8B-B14F-4D97-AF65-F5344CB8AC3E}">
        <p14:creationId xmlns:p14="http://schemas.microsoft.com/office/powerpoint/2010/main" val="2684556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61E6B78-1E6C-4B08-B529-042D115935A9}" type="datetimeFigureOut">
              <a:rPr lang="pt-BR" smtClean="0"/>
              <a:t>04/10/2017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4409BCA-D1EE-4B26-8764-DA8BAE513217}" type="slidenum">
              <a:rPr lang="pt-BR" smtClean="0"/>
              <a:t>‹nº›</a:t>
            </a:fld>
            <a:endParaRPr lang="pt-BR"/>
          </a:p>
        </p:txBody>
      </p:sp>
    </p:spTree>
    <p:extLst>
      <p:ext uri="{BB962C8B-B14F-4D97-AF65-F5344CB8AC3E}">
        <p14:creationId xmlns:p14="http://schemas.microsoft.com/office/powerpoint/2010/main" val="2814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61E6B78-1E6C-4B08-B529-042D115935A9}" type="datetimeFigureOut">
              <a:rPr lang="pt-BR" smtClean="0"/>
              <a:t>04/10/2017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4409BCA-D1EE-4B26-8764-DA8BAE513217}" type="slidenum">
              <a:rPr lang="pt-BR" smtClean="0"/>
              <a:t>‹nº›</a:t>
            </a:fld>
            <a:endParaRPr lang="pt-BR"/>
          </a:p>
        </p:txBody>
      </p:sp>
    </p:spTree>
    <p:extLst>
      <p:ext uri="{BB962C8B-B14F-4D97-AF65-F5344CB8AC3E}">
        <p14:creationId xmlns:p14="http://schemas.microsoft.com/office/powerpoint/2010/main" val="2850226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61E6B78-1E6C-4B08-B529-042D115935A9}" type="datetimeFigureOut">
              <a:rPr lang="pt-BR" smtClean="0"/>
              <a:t>04/10/2017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4409BCA-D1EE-4B26-8764-DA8BAE513217}" type="slidenum">
              <a:rPr lang="pt-BR" smtClean="0"/>
              <a:t>‹nº›</a:t>
            </a:fld>
            <a:endParaRPr lang="pt-BR"/>
          </a:p>
        </p:txBody>
      </p:sp>
    </p:spTree>
    <p:extLst>
      <p:ext uri="{BB962C8B-B14F-4D97-AF65-F5344CB8AC3E}">
        <p14:creationId xmlns:p14="http://schemas.microsoft.com/office/powerpoint/2010/main" val="97742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61E6B78-1E6C-4B08-B529-042D115935A9}" type="datetimeFigureOut">
              <a:rPr lang="pt-BR" smtClean="0"/>
              <a:t>04/10/2017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4409BCA-D1EE-4B26-8764-DA8BAE513217}" type="slidenum">
              <a:rPr lang="pt-BR" smtClean="0"/>
              <a:t>‹nº›</a:t>
            </a:fld>
            <a:endParaRPr lang="pt-BR"/>
          </a:p>
        </p:txBody>
      </p:sp>
    </p:spTree>
    <p:extLst>
      <p:ext uri="{BB962C8B-B14F-4D97-AF65-F5344CB8AC3E}">
        <p14:creationId xmlns:p14="http://schemas.microsoft.com/office/powerpoint/2010/main" val="3856398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E6B78-1E6C-4B08-B529-042D115935A9}" type="datetimeFigureOut">
              <a:rPr lang="pt-BR" smtClean="0"/>
              <a:t>04/10/2017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09BCA-D1EE-4B26-8764-DA8BAE513217}" type="slidenum">
              <a:rPr lang="pt-BR" smtClean="0"/>
              <a:t>‹nº›</a:t>
            </a:fld>
            <a:endParaRPr lang="pt-BR"/>
          </a:p>
        </p:txBody>
      </p:sp>
    </p:spTree>
    <p:extLst>
      <p:ext uri="{BB962C8B-B14F-4D97-AF65-F5344CB8AC3E}">
        <p14:creationId xmlns:p14="http://schemas.microsoft.com/office/powerpoint/2010/main" val="567807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26929" y="3645024"/>
            <a:ext cx="7489487" cy="2736304"/>
          </a:xfrm>
          <a:solidFill>
            <a:schemeClr val="bg1">
              <a:alpha val="16000"/>
            </a:schemeClr>
          </a:solidFill>
        </p:spPr>
        <p:txBody>
          <a:bodyPr>
            <a:normAutofit/>
          </a:bodyPr>
          <a:lstStyle/>
          <a:p>
            <a:pPr algn="l"/>
            <a:r>
              <a:rPr lang="pt-BR" sz="2400" b="1" dirty="0" smtClean="0">
                <a:solidFill>
                  <a:schemeClr val="tx1"/>
                </a:solidFill>
              </a:rPr>
              <a:t>Nomes: Ana Carolina, Anelize, Carolina, Gabriele, Isabelli, Luiza e Maria Eduarda F. </a:t>
            </a:r>
          </a:p>
          <a:p>
            <a:pPr algn="l"/>
            <a:r>
              <a:rPr lang="pt-BR" sz="2400" b="1" dirty="0" smtClean="0">
                <a:solidFill>
                  <a:schemeClr val="tx1"/>
                </a:solidFill>
              </a:rPr>
              <a:t>Turma: 72</a:t>
            </a:r>
          </a:p>
          <a:p>
            <a:pPr algn="l"/>
            <a:r>
              <a:rPr lang="pt-BR" sz="2400" b="1" dirty="0" smtClean="0">
                <a:solidFill>
                  <a:schemeClr val="tx1"/>
                </a:solidFill>
              </a:rPr>
              <a:t>Disciplina: Ciências</a:t>
            </a:r>
          </a:p>
          <a:p>
            <a:pPr algn="l"/>
            <a:r>
              <a:rPr lang="pt-BR" sz="2400" b="1" dirty="0" smtClean="0">
                <a:solidFill>
                  <a:schemeClr val="tx1"/>
                </a:solidFill>
              </a:rPr>
              <a:t>Professora Leila Fritz</a:t>
            </a:r>
          </a:p>
          <a:p>
            <a:pPr algn="l"/>
            <a:r>
              <a:rPr lang="pt-BR" sz="2400" b="1" dirty="0" smtClean="0">
                <a:solidFill>
                  <a:schemeClr val="tx1"/>
                </a:solidFill>
              </a:rPr>
              <a:t>Ano: 2017</a:t>
            </a:r>
          </a:p>
          <a:p>
            <a:pPr algn="l"/>
            <a:endParaRPr lang="pt-BR" sz="2400" b="1" dirty="0">
              <a:solidFill>
                <a:schemeClr val="tx1"/>
              </a:solidFill>
            </a:endParaRPr>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10" y="188640"/>
            <a:ext cx="1153438" cy="1435769"/>
          </a:xfrm>
          <a:prstGeom prst="rect">
            <a:avLst/>
          </a:prstGeom>
        </p:spPr>
      </p:pic>
      <p:sp>
        <p:nvSpPr>
          <p:cNvPr id="5" name="Retângulo 4"/>
          <p:cNvSpPr/>
          <p:nvPr/>
        </p:nvSpPr>
        <p:spPr>
          <a:xfrm>
            <a:off x="2310001" y="1124744"/>
            <a:ext cx="4926295" cy="923330"/>
          </a:xfrm>
          <a:prstGeom prst="rect">
            <a:avLst/>
          </a:prstGeom>
          <a:noFill/>
        </p:spPr>
        <p:txBody>
          <a:bodyPr wrap="square" lIns="91440" tIns="45720" rIns="91440" bIns="45720">
            <a:spAutoFit/>
          </a:bodyPr>
          <a:lstStyle/>
          <a:p>
            <a:pPr algn="ctr"/>
            <a:r>
              <a:rPr lang="pt-B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Gimnospermas</a:t>
            </a:r>
            <a:endParaRPr lang="pt-B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700610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tângulo 1"/>
          <p:cNvSpPr/>
          <p:nvPr/>
        </p:nvSpPr>
        <p:spPr>
          <a:xfrm>
            <a:off x="1115616" y="620688"/>
            <a:ext cx="7171387" cy="769441"/>
          </a:xfrm>
          <a:prstGeom prst="rect">
            <a:avLst/>
          </a:prstGeom>
          <a:noFill/>
        </p:spPr>
        <p:txBody>
          <a:bodyPr wrap="none" lIns="91440" tIns="45720" rIns="91440" bIns="45720">
            <a:spAutoFit/>
          </a:bodyPr>
          <a:lstStyle/>
          <a:p>
            <a:pPr algn="ctr"/>
            <a:r>
              <a:rPr lang="pt-BR"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Hábitats/locais de ocorrência:</a:t>
            </a:r>
            <a:endParaRPr lang="pt-BR"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1"/>
          <p:cNvSpPr>
            <a:spLocks noChangeArrowheads="1"/>
          </p:cNvSpPr>
          <p:nvPr/>
        </p:nvSpPr>
        <p:spPr bwMode="auto">
          <a:xfrm>
            <a:off x="517745" y="1556792"/>
            <a:ext cx="8367127" cy="3938880"/>
          </a:xfrm>
          <a:prstGeom prst="rect">
            <a:avLst/>
          </a:prstGeom>
          <a:solidFill>
            <a:schemeClr val="bg1">
              <a:alpha val="0"/>
            </a:schemeClr>
          </a:solidFill>
          <a:ln>
            <a:noFill/>
          </a:ln>
          <a:effectLst/>
        </p:spPr>
        <p:txBody>
          <a:bodyPr vert="horz" wrap="square" lIns="46023" tIns="0" rIns="11109" bIns="6030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pPr>
            <a:r>
              <a:rPr kumimoji="0" lang="pt-BR" altLang="pt-BR" b="0" i="0" u="none" strike="noStrike" cap="none" normalizeH="0" baseline="0" dirty="0" smtClean="0">
                <a:ln>
                  <a:noFill/>
                </a:ln>
                <a:effectLst/>
              </a:rPr>
              <a:t>O grupo das gimnospermas é subdividido em quatro divisões: </a:t>
            </a:r>
            <a:r>
              <a:rPr kumimoji="0" lang="pt-BR" altLang="pt-BR" b="0" i="1" u="none" strike="noStrike" cap="none" normalizeH="0" baseline="0" dirty="0" smtClean="0">
                <a:ln>
                  <a:noFill/>
                </a:ln>
                <a:effectLst/>
              </a:rPr>
              <a:t>Coniferophyta</a:t>
            </a:r>
            <a:r>
              <a:rPr kumimoji="0" lang="pt-BR" altLang="pt-BR" b="0" i="0" u="none" strike="noStrike" cap="none" normalizeH="0" baseline="0" dirty="0" smtClean="0">
                <a:ln>
                  <a:noFill/>
                </a:ln>
                <a:effectLst/>
              </a:rPr>
              <a:t>(coníferas), </a:t>
            </a:r>
            <a:r>
              <a:rPr kumimoji="0" lang="pt-BR" altLang="pt-BR" b="0" i="1" u="none" strike="noStrike" cap="none" normalizeH="0" baseline="0" dirty="0" smtClean="0">
                <a:ln>
                  <a:noFill/>
                </a:ln>
                <a:effectLst/>
              </a:rPr>
              <a:t>Cycadophyta</a:t>
            </a:r>
            <a:r>
              <a:rPr kumimoji="0" lang="pt-BR" altLang="pt-BR" b="0" i="0" u="none" strike="noStrike" cap="none" normalizeH="0" baseline="0" dirty="0" smtClean="0">
                <a:ln>
                  <a:noFill/>
                </a:ln>
                <a:effectLst/>
              </a:rPr>
              <a:t> (cicas), </a:t>
            </a:r>
            <a:r>
              <a:rPr kumimoji="0" lang="pt-BR" altLang="pt-BR" b="0" i="1" u="none" strike="noStrike" cap="none" normalizeH="0" baseline="0" dirty="0" smtClean="0">
                <a:ln>
                  <a:noFill/>
                </a:ln>
                <a:effectLst/>
              </a:rPr>
              <a:t>Gnetophyta</a:t>
            </a:r>
            <a:r>
              <a:rPr kumimoji="0" lang="pt-BR" altLang="pt-BR" b="0" i="0" u="none" strike="noStrike" cap="none" normalizeH="0" baseline="0" dirty="0" smtClean="0">
                <a:ln>
                  <a:noFill/>
                </a:ln>
                <a:effectLst/>
              </a:rPr>
              <a:t> (gnetófitas) e </a:t>
            </a:r>
            <a:r>
              <a:rPr kumimoji="0" lang="pt-BR" altLang="pt-BR" b="0" i="1" u="none" strike="noStrike" cap="none" normalizeH="0" baseline="0" dirty="0" smtClean="0">
                <a:ln>
                  <a:noFill/>
                </a:ln>
                <a:effectLst/>
              </a:rPr>
              <a:t>Ginkgophyta</a:t>
            </a:r>
            <a:r>
              <a:rPr kumimoji="0" lang="pt-BR" altLang="pt-BR" b="0" i="0" u="none" strike="noStrike" cap="none" normalizeH="0" baseline="0" dirty="0" smtClean="0">
                <a:ln>
                  <a:noFill/>
                </a:ln>
                <a:effectLst/>
              </a:rPr>
              <a:t> (gincófitas).</a:t>
            </a:r>
          </a:p>
          <a:p>
            <a:pPr marL="0" marR="0" lvl="0" indent="0" defTabSz="914400" rtl="0" eaLnBrk="0" fontAlgn="base" latinLnBrk="0" hangingPunct="0">
              <a:lnSpc>
                <a:spcPct val="100000"/>
              </a:lnSpc>
              <a:spcBef>
                <a:spcPct val="0"/>
              </a:spcBef>
              <a:spcAft>
                <a:spcPct val="0"/>
              </a:spcAft>
              <a:buClrTx/>
              <a:buSzTx/>
              <a:buFontTx/>
              <a:buNone/>
              <a:tabLst/>
            </a:pPr>
            <a:endParaRPr kumimoji="0" lang="pt-BR" altLang="pt-BR" b="0" i="0" u="none" strike="noStrike" cap="none" normalizeH="0" baseline="0" dirty="0" smtClean="0">
              <a:ln>
                <a:noFill/>
              </a:ln>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smtClean="0">
                <a:ln>
                  <a:noFill/>
                </a:ln>
                <a:effectLst/>
              </a:rPr>
              <a:t>Coníferas: coníferas e abrigam cerca de 550 espécies, contidas em cerca de 50 gêneros. Habitam principalmente regiões temperadas. A conífera mais conhecida é o pinheiro do gênero Pinus. A espécie mais numerosa é a sequóia. Outras coníferas bem conhecidas são os ciprestes e as araucárias. </a:t>
            </a:r>
          </a:p>
          <a:p>
            <a:pPr marL="0" marR="0" lvl="0" indent="0" defTabSz="914400" rtl="0" eaLnBrk="0" fontAlgn="base" latinLnBrk="0" hangingPunct="0">
              <a:lnSpc>
                <a:spcPct val="100000"/>
              </a:lnSpc>
              <a:spcBef>
                <a:spcPct val="0"/>
              </a:spcBef>
              <a:spcAft>
                <a:spcPct val="0"/>
              </a:spcAft>
              <a:buClrTx/>
              <a:buSzTx/>
              <a:buFontTx/>
              <a:buNone/>
              <a:tabLst/>
            </a:pPr>
            <a:endParaRPr kumimoji="0" lang="pt-BR" altLang="pt-BR" b="0" i="0" u="none" strike="noStrike" cap="none" normalizeH="0" baseline="0" dirty="0" smtClean="0">
              <a:ln>
                <a:noFill/>
              </a:ln>
              <a:effectLst/>
            </a:endParaRPr>
          </a:p>
          <a:p>
            <a:pPr lvl="0" eaLnBrk="0" hangingPunct="0"/>
            <a:r>
              <a:rPr lang="pt-BR" altLang="pt-BR" dirty="0" smtClean="0"/>
              <a:t>Cicas: </a:t>
            </a:r>
            <a:r>
              <a:rPr lang="pt-BR" dirty="0"/>
              <a:t>Habitam principalmente regiões tropicais e subtropicais</a:t>
            </a:r>
            <a:r>
              <a:rPr lang="pt-BR" dirty="0" smtClean="0"/>
              <a:t>.</a:t>
            </a:r>
          </a:p>
          <a:p>
            <a:pPr lvl="0" eaLnBrk="0" hangingPunct="0"/>
            <a:endParaRPr lang="pt-BR" dirty="0" smtClean="0"/>
          </a:p>
          <a:p>
            <a:pPr lvl="0" eaLnBrk="0" hangingPunct="0"/>
            <a:r>
              <a:rPr kumimoji="0" lang="pt-BR" altLang="pt-BR" b="0" i="0" u="none" strike="noStrike" cap="none" normalizeH="0" baseline="0" dirty="0" smtClean="0">
                <a:ln>
                  <a:noFill/>
                </a:ln>
                <a:effectLst/>
              </a:rPr>
              <a:t>Gnetófitas:</a:t>
            </a:r>
            <a:r>
              <a:rPr kumimoji="0" lang="pt-BR" altLang="pt-BR" b="0" i="0" u="none" strike="noStrike" cap="none" normalizeH="0" dirty="0" smtClean="0">
                <a:ln>
                  <a:noFill/>
                </a:ln>
                <a:effectLst/>
              </a:rPr>
              <a:t> </a:t>
            </a:r>
            <a:r>
              <a:rPr lang="pt-BR" dirty="0"/>
              <a:t>Habitam normalmente as selvas </a:t>
            </a:r>
            <a:r>
              <a:rPr lang="pt-BR" dirty="0" smtClean="0"/>
              <a:t>equatoriais. </a:t>
            </a:r>
          </a:p>
          <a:p>
            <a:pPr lvl="0" eaLnBrk="0" hangingPunct="0"/>
            <a:endParaRPr lang="pt-BR" dirty="0" smtClean="0"/>
          </a:p>
          <a:p>
            <a:pPr lvl="0" eaLnBrk="0" hangingPunct="0"/>
            <a:r>
              <a:rPr kumimoji="0" lang="pt-BR" altLang="pt-BR" b="0" i="0" u="none" strike="noStrike" cap="none" normalizeH="0" baseline="0" dirty="0" smtClean="0">
                <a:ln>
                  <a:noFill/>
                </a:ln>
                <a:effectLst/>
              </a:rPr>
              <a:t>Gincófitas: </a:t>
            </a:r>
            <a:r>
              <a:rPr lang="pt-BR" altLang="pt-BR" dirty="0"/>
              <a:t>M</a:t>
            </a:r>
            <a:r>
              <a:rPr lang="pt-BR" dirty="0" smtClean="0"/>
              <a:t>uito </a:t>
            </a:r>
            <a:r>
              <a:rPr lang="pt-BR" dirty="0"/>
              <a:t>comum em jardins.</a:t>
            </a:r>
            <a:endParaRPr kumimoji="0" lang="pt-BR" altLang="pt-BR" b="0" i="0" u="none" strike="noStrike" cap="none" normalizeH="0" baseline="0" dirty="0" smtClean="0">
              <a:ln>
                <a:noFill/>
              </a:ln>
              <a:effectLst/>
            </a:endParaRPr>
          </a:p>
        </p:txBody>
      </p:sp>
    </p:spTree>
    <p:extLst>
      <p:ext uri="{BB962C8B-B14F-4D97-AF65-F5344CB8AC3E}">
        <p14:creationId xmlns:p14="http://schemas.microsoft.com/office/powerpoint/2010/main" val="2060250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104" y="692696"/>
            <a:ext cx="2674965" cy="2996952"/>
          </a:xfrm>
          <a:prstGeom prst="rect">
            <a:avLst/>
          </a:prstGeom>
        </p:spPr>
      </p:pic>
      <p:sp>
        <p:nvSpPr>
          <p:cNvPr id="3" name="CaixaDeTexto 2"/>
          <p:cNvSpPr txBox="1"/>
          <p:nvPr/>
        </p:nvSpPr>
        <p:spPr>
          <a:xfrm>
            <a:off x="1319516" y="231031"/>
            <a:ext cx="1398140" cy="461665"/>
          </a:xfrm>
          <a:prstGeom prst="rect">
            <a:avLst/>
          </a:prstGeom>
          <a:noFill/>
        </p:spPr>
        <p:txBody>
          <a:bodyPr wrap="none" rtlCol="0">
            <a:spAutoFit/>
          </a:bodyPr>
          <a:lstStyle/>
          <a:p>
            <a:pPr marL="285750" indent="-285750">
              <a:buFont typeface="Arial" panose="020B0604020202020204" pitchFamily="34" charset="0"/>
              <a:buChar char="•"/>
            </a:pPr>
            <a:r>
              <a:rPr lang="pt-BR" sz="2400" b="1" dirty="0" smtClean="0">
                <a:latin typeface="Arial" panose="020B0604020202020204" pitchFamily="34" charset="0"/>
                <a:cs typeface="Arial" panose="020B0604020202020204" pitchFamily="34" charset="0"/>
              </a:rPr>
              <a:t>Cicas:</a:t>
            </a:r>
            <a:endParaRPr lang="pt-BR" sz="2400" b="1"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08" y="4221088"/>
            <a:ext cx="3570888" cy="2376264"/>
          </a:xfrm>
          <a:prstGeom prst="rect">
            <a:avLst/>
          </a:prstGeom>
        </p:spPr>
      </p:pic>
      <p:sp>
        <p:nvSpPr>
          <p:cNvPr id="5" name="CaixaDeTexto 4"/>
          <p:cNvSpPr txBox="1"/>
          <p:nvPr/>
        </p:nvSpPr>
        <p:spPr>
          <a:xfrm>
            <a:off x="1187624" y="3721696"/>
            <a:ext cx="1996059" cy="461665"/>
          </a:xfrm>
          <a:prstGeom prst="rect">
            <a:avLst/>
          </a:prstGeom>
          <a:noFill/>
        </p:spPr>
        <p:txBody>
          <a:bodyPr wrap="none" rtlCol="0">
            <a:spAutoFit/>
          </a:bodyPr>
          <a:lstStyle/>
          <a:p>
            <a:pPr marL="285750" indent="-285750">
              <a:buFont typeface="Arial" panose="020B0604020202020204" pitchFamily="34" charset="0"/>
              <a:buChar char="•"/>
            </a:pPr>
            <a:r>
              <a:rPr lang="pt-BR" sz="2400" b="1" dirty="0" smtClean="0">
                <a:latin typeface="Arial" panose="020B0604020202020204" pitchFamily="34" charset="0"/>
                <a:cs typeface="Arial" panose="020B0604020202020204" pitchFamily="34" charset="0"/>
              </a:rPr>
              <a:t>Coníferas:</a:t>
            </a:r>
            <a:endParaRPr lang="pt-BR" sz="2400" b="1" dirty="0">
              <a:latin typeface="Arial" panose="020B0604020202020204" pitchFamily="34" charset="0"/>
              <a:cs typeface="Arial" panose="020B0604020202020204" pitchFamily="34" charset="0"/>
            </a:endParaRPr>
          </a:p>
        </p:txBody>
      </p:sp>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907792"/>
            <a:ext cx="3803914" cy="2852936"/>
          </a:xfrm>
          <a:prstGeom prst="rect">
            <a:avLst/>
          </a:prstGeom>
        </p:spPr>
      </p:pic>
      <p:sp>
        <p:nvSpPr>
          <p:cNvPr id="7" name="CaixaDeTexto 6"/>
          <p:cNvSpPr txBox="1"/>
          <p:nvPr/>
        </p:nvSpPr>
        <p:spPr>
          <a:xfrm>
            <a:off x="5137400" y="519063"/>
            <a:ext cx="2097049" cy="461665"/>
          </a:xfrm>
          <a:prstGeom prst="rect">
            <a:avLst/>
          </a:prstGeom>
          <a:noFill/>
        </p:spPr>
        <p:txBody>
          <a:bodyPr wrap="none" rtlCol="0">
            <a:spAutoFit/>
          </a:bodyPr>
          <a:lstStyle/>
          <a:p>
            <a:pPr marL="285750" indent="-285750">
              <a:buFont typeface="Arial" panose="020B0604020202020204" pitchFamily="34" charset="0"/>
              <a:buChar char="•"/>
            </a:pPr>
            <a:r>
              <a:rPr lang="pt-BR" sz="2400" b="1" dirty="0" smtClean="0">
                <a:latin typeface="Arial" panose="020B0604020202020204" pitchFamily="34" charset="0"/>
                <a:cs typeface="Arial" panose="020B0604020202020204" pitchFamily="34" charset="0"/>
              </a:rPr>
              <a:t>Gnetófitas:</a:t>
            </a:r>
            <a:endParaRPr lang="pt-BR" sz="2400" b="1" dirty="0">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008" y="4221088"/>
            <a:ext cx="3645506" cy="2415148"/>
          </a:xfrm>
          <a:prstGeom prst="rect">
            <a:avLst/>
          </a:prstGeom>
        </p:spPr>
      </p:pic>
      <p:sp>
        <p:nvSpPr>
          <p:cNvPr id="9" name="CaixaDeTexto 8"/>
          <p:cNvSpPr txBox="1"/>
          <p:nvPr/>
        </p:nvSpPr>
        <p:spPr>
          <a:xfrm>
            <a:off x="5004048" y="3782701"/>
            <a:ext cx="2079415" cy="461665"/>
          </a:xfrm>
          <a:prstGeom prst="rect">
            <a:avLst/>
          </a:prstGeom>
          <a:noFill/>
        </p:spPr>
        <p:txBody>
          <a:bodyPr wrap="none" rtlCol="0">
            <a:spAutoFit/>
          </a:bodyPr>
          <a:lstStyle/>
          <a:p>
            <a:pPr marL="285750" indent="-285750">
              <a:buFont typeface="Arial" panose="020B0604020202020204" pitchFamily="34" charset="0"/>
              <a:buChar char="•"/>
            </a:pPr>
            <a:r>
              <a:rPr lang="pt-BR" sz="2400" b="1" dirty="0" smtClean="0">
                <a:latin typeface="Arial" panose="020B0604020202020204" pitchFamily="34" charset="0"/>
                <a:cs typeface="Arial" panose="020B0604020202020204" pitchFamily="34" charset="0"/>
              </a:rPr>
              <a:t>Gincófitas:</a:t>
            </a:r>
            <a:endParaRPr lang="pt-B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2500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tângulo 1"/>
          <p:cNvSpPr/>
          <p:nvPr/>
        </p:nvSpPr>
        <p:spPr>
          <a:xfrm>
            <a:off x="-121381" y="548680"/>
            <a:ext cx="9289032" cy="1446550"/>
          </a:xfrm>
          <a:prstGeom prst="rect">
            <a:avLst/>
          </a:prstGeom>
          <a:noFill/>
        </p:spPr>
        <p:txBody>
          <a:bodyPr wrap="square" lIns="91440" tIns="45720" rIns="91440" bIns="45720">
            <a:spAutoFit/>
          </a:bodyPr>
          <a:lstStyle/>
          <a:p>
            <a:pPr algn="ctr"/>
            <a:r>
              <a:rPr lang="pt-BR"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Estruturas Reprodutivas das Gimnospermas:</a:t>
            </a:r>
            <a:endParaRPr lang="pt-BR"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CaixaDeTexto 2"/>
          <p:cNvSpPr txBox="1"/>
          <p:nvPr/>
        </p:nvSpPr>
        <p:spPr>
          <a:xfrm>
            <a:off x="251520" y="2492896"/>
            <a:ext cx="8496944" cy="1938992"/>
          </a:xfrm>
          <a:prstGeom prst="rect">
            <a:avLst/>
          </a:prstGeom>
          <a:noFill/>
        </p:spPr>
        <p:txBody>
          <a:bodyPr wrap="square" rtlCol="0">
            <a:spAutoFit/>
          </a:bodyPr>
          <a:lstStyle/>
          <a:p>
            <a:r>
              <a:rPr lang="pt-BR" sz="2400" dirty="0" smtClean="0">
                <a:latin typeface="Arial" panose="020B0604020202020204" pitchFamily="34" charset="0"/>
                <a:cs typeface="Arial" panose="020B0604020202020204" pitchFamily="34" charset="0"/>
              </a:rPr>
              <a:t>	As</a:t>
            </a:r>
            <a:r>
              <a:rPr lang="pt-BR" sz="2400" dirty="0">
                <a:latin typeface="Arial" panose="020B0604020202020204" pitchFamily="34" charset="0"/>
                <a:cs typeface="Arial" panose="020B0604020202020204" pitchFamily="34" charset="0"/>
              </a:rPr>
              <a:t> </a:t>
            </a:r>
            <a:r>
              <a:rPr lang="pt-BR" sz="2400" b="1" dirty="0" smtClean="0">
                <a:latin typeface="Arial" panose="020B0604020202020204" pitchFamily="34" charset="0"/>
                <a:cs typeface="Arial" panose="020B0604020202020204" pitchFamily="34" charset="0"/>
              </a:rPr>
              <a:t>estruturas reprodutivas</a:t>
            </a:r>
            <a:r>
              <a:rPr lang="pt-BR" sz="2400" dirty="0">
                <a:latin typeface="Arial" panose="020B0604020202020204" pitchFamily="34" charset="0"/>
                <a:cs typeface="Arial" panose="020B0604020202020204" pitchFamily="34" charset="0"/>
              </a:rPr>
              <a:t> das </a:t>
            </a:r>
            <a:r>
              <a:rPr lang="pt-BR" sz="2400" b="1" dirty="0">
                <a:latin typeface="Arial" panose="020B0604020202020204" pitchFamily="34" charset="0"/>
                <a:cs typeface="Arial" panose="020B0604020202020204" pitchFamily="34" charset="0"/>
              </a:rPr>
              <a:t>gimnospermas</a:t>
            </a:r>
            <a:r>
              <a:rPr lang="pt-BR" sz="2400" dirty="0">
                <a:latin typeface="Arial" panose="020B0604020202020204" pitchFamily="34" charset="0"/>
                <a:cs typeface="Arial" panose="020B0604020202020204" pitchFamily="34" charset="0"/>
              </a:rPr>
              <a:t> são os chamados </a:t>
            </a:r>
            <a:r>
              <a:rPr lang="pt-BR" sz="2400" b="1" dirty="0">
                <a:latin typeface="Arial" panose="020B0604020202020204" pitchFamily="34" charset="0"/>
                <a:cs typeface="Arial" panose="020B0604020202020204" pitchFamily="34" charset="0"/>
              </a:rPr>
              <a:t>estróbilos</a:t>
            </a:r>
            <a:r>
              <a:rPr lang="pt-BR" sz="2400" dirty="0">
                <a:latin typeface="Arial" panose="020B0604020202020204" pitchFamily="34" charset="0"/>
                <a:cs typeface="Arial" panose="020B0604020202020204" pitchFamily="34" charset="0"/>
              </a:rPr>
              <a:t>, que são folhas férteis onde estão presentes os microsporângios ou os megasporângios. Os estróbilos podem ser femininos ou masculinos e podem ocorrer em uma mesma planta ou em indivíduos diferentes.</a:t>
            </a:r>
          </a:p>
        </p:txBody>
      </p:sp>
    </p:spTree>
    <p:extLst>
      <p:ext uri="{BB962C8B-B14F-4D97-AF65-F5344CB8AC3E}">
        <p14:creationId xmlns:p14="http://schemas.microsoft.com/office/powerpoint/2010/main" val="590892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88640"/>
            <a:ext cx="6904335" cy="6461551"/>
          </a:xfrm>
          <a:prstGeom prst="rect">
            <a:avLst/>
          </a:prstGeom>
        </p:spPr>
      </p:pic>
    </p:spTree>
    <p:extLst>
      <p:ext uri="{BB962C8B-B14F-4D97-AF65-F5344CB8AC3E}">
        <p14:creationId xmlns:p14="http://schemas.microsoft.com/office/powerpoint/2010/main" val="2413446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tângulo 2"/>
          <p:cNvSpPr/>
          <p:nvPr/>
        </p:nvSpPr>
        <p:spPr>
          <a:xfrm>
            <a:off x="827584" y="404664"/>
            <a:ext cx="7750006" cy="769441"/>
          </a:xfrm>
          <a:prstGeom prst="rect">
            <a:avLst/>
          </a:prstGeom>
          <a:noFill/>
        </p:spPr>
        <p:txBody>
          <a:bodyPr wrap="none" lIns="91440" tIns="45720" rIns="91440" bIns="45720">
            <a:spAutoFit/>
          </a:bodyPr>
          <a:lstStyle/>
          <a:p>
            <a:pPr algn="ctr"/>
            <a:r>
              <a:rPr lang="pt-B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Reprodução das Gimnospermas:</a:t>
            </a:r>
            <a:endParaRPr lang="pt-BR"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CaixaDeTexto 3"/>
          <p:cNvSpPr txBox="1"/>
          <p:nvPr/>
        </p:nvSpPr>
        <p:spPr>
          <a:xfrm>
            <a:off x="899592" y="1484784"/>
            <a:ext cx="7416823" cy="4401205"/>
          </a:xfrm>
          <a:prstGeom prst="rect">
            <a:avLst/>
          </a:prstGeom>
          <a:noFill/>
        </p:spPr>
        <p:txBody>
          <a:bodyPr wrap="square" rtlCol="0">
            <a:spAutoFit/>
          </a:bodyPr>
          <a:lstStyle/>
          <a:p>
            <a:r>
              <a:rPr lang="pt-BR" sz="2000" dirty="0" smtClean="0">
                <a:latin typeface="Arial" panose="020B0604020202020204" pitchFamily="34" charset="0"/>
                <a:cs typeface="Arial" panose="020B0604020202020204" pitchFamily="34" charset="0"/>
              </a:rPr>
              <a:t>	As </a:t>
            </a:r>
            <a:r>
              <a:rPr lang="pt-BR" sz="2000" dirty="0">
                <a:latin typeface="Arial" panose="020B0604020202020204" pitchFamily="34" charset="0"/>
                <a:cs typeface="Arial" panose="020B0604020202020204" pitchFamily="34" charset="0"/>
              </a:rPr>
              <a:t>gimnospermas possuem os estróbilos masculinos (microsporângios) e os estróbilos femininos, que podem ou não estar presentes na mesma planta.</a:t>
            </a:r>
          </a:p>
          <a:p>
            <a:r>
              <a:rPr lang="pt-BR" sz="2000" dirty="0" smtClean="0">
                <a:latin typeface="Arial" panose="020B0604020202020204" pitchFamily="34" charset="0"/>
                <a:cs typeface="Arial" panose="020B0604020202020204" pitchFamily="34" charset="0"/>
              </a:rPr>
              <a:t>	Os </a:t>
            </a:r>
            <a:r>
              <a:rPr lang="pt-BR" sz="2000" dirty="0">
                <a:latin typeface="Arial" panose="020B0604020202020204" pitchFamily="34" charset="0"/>
                <a:cs typeface="Arial" panose="020B0604020202020204" pitchFamily="34" charset="0"/>
              </a:rPr>
              <a:t>estróbilos masculinos produzem os micrósporos por meio da meiose, passam por divisão mitótica e acabam por originar o pólen, que é o gametófito masculino. Os estróbilos femininos passam pelo mesmo processo, mas produzem os megasporângios, que são resultantes nos megásporos que formam o gametófico feminino, que é o óvulo que contém a oosfera.</a:t>
            </a:r>
          </a:p>
          <a:p>
            <a:r>
              <a:rPr lang="pt-BR" sz="2000" dirty="0" smtClean="0">
                <a:latin typeface="Arial" panose="020B0604020202020204" pitchFamily="34" charset="0"/>
                <a:cs typeface="Arial" panose="020B0604020202020204" pitchFamily="34" charset="0"/>
              </a:rPr>
              <a:t>	A </a:t>
            </a:r>
            <a:r>
              <a:rPr lang="pt-BR" sz="2000" dirty="0">
                <a:latin typeface="Arial" panose="020B0604020202020204" pitchFamily="34" charset="0"/>
                <a:cs typeface="Arial" panose="020B0604020202020204" pitchFamily="34" charset="0"/>
              </a:rPr>
              <a:t>fecundação se dá por meio da polinização, ocasionada em essência devido ao vento que transporta o grão de pólen até o óvulo. Esse possui um tubo polínico que conduz o núcleo espermático até a fecundação da oosfera.</a:t>
            </a:r>
          </a:p>
        </p:txBody>
      </p:sp>
    </p:spTree>
    <p:extLst>
      <p:ext uri="{BB962C8B-B14F-4D97-AF65-F5344CB8AC3E}">
        <p14:creationId xmlns:p14="http://schemas.microsoft.com/office/powerpoint/2010/main" val="470888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31" y="260648"/>
            <a:ext cx="8352927" cy="6264695"/>
          </a:xfrm>
          <a:prstGeom prst="rect">
            <a:avLst/>
          </a:prstGeom>
        </p:spPr>
      </p:pic>
    </p:spTree>
    <p:extLst>
      <p:ext uri="{BB962C8B-B14F-4D97-AF65-F5344CB8AC3E}">
        <p14:creationId xmlns:p14="http://schemas.microsoft.com/office/powerpoint/2010/main" val="1380660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tângulo 2"/>
          <p:cNvSpPr/>
          <p:nvPr/>
        </p:nvSpPr>
        <p:spPr>
          <a:xfrm>
            <a:off x="1073518" y="467717"/>
            <a:ext cx="6813084" cy="769441"/>
          </a:xfrm>
          <a:prstGeom prst="rect">
            <a:avLst/>
          </a:prstGeom>
          <a:noFill/>
        </p:spPr>
        <p:txBody>
          <a:bodyPr wrap="none" lIns="91440" tIns="45720" rIns="91440" bIns="45720">
            <a:spAutoFit/>
          </a:bodyPr>
          <a:lstStyle/>
          <a:p>
            <a:pPr algn="ctr"/>
            <a:r>
              <a:rPr lang="pt-BR"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 que são as Gimnospermas</a:t>
            </a:r>
            <a:endParaRPr lang="pt-BR"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CaixaDeTexto 3"/>
          <p:cNvSpPr txBox="1"/>
          <p:nvPr/>
        </p:nvSpPr>
        <p:spPr>
          <a:xfrm>
            <a:off x="755576" y="1484784"/>
            <a:ext cx="7288880" cy="4524315"/>
          </a:xfrm>
          <a:prstGeom prst="rect">
            <a:avLst/>
          </a:prstGeom>
          <a:noFill/>
        </p:spPr>
        <p:txBody>
          <a:bodyPr wrap="square" rtlCol="0">
            <a:spAutoFit/>
          </a:bodyPr>
          <a:lstStyle/>
          <a:p>
            <a:pPr lvl="1"/>
            <a:r>
              <a:rPr lang="pt-BR" sz="2000" dirty="0" smtClean="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Gimnospermas </a:t>
            </a:r>
            <a:r>
              <a:rPr lang="pt-BR" sz="2400" dirty="0">
                <a:latin typeface="Arial" panose="020B0604020202020204" pitchFamily="34" charset="0"/>
                <a:cs typeface="Arial" panose="020B0604020202020204" pitchFamily="34" charset="0"/>
              </a:rPr>
              <a:t>(do grego gymnos = nu; e </a:t>
            </a:r>
            <a:r>
              <a:rPr lang="pt-BR" sz="2400" dirty="0" smtClean="0">
                <a:latin typeface="Arial" panose="020B0604020202020204" pitchFamily="34" charset="0"/>
                <a:cs typeface="Arial" panose="020B0604020202020204" pitchFamily="34" charset="0"/>
              </a:rPr>
              <a:t>esperma semente</a:t>
            </a:r>
            <a:r>
              <a:rPr lang="pt-BR" sz="2400" dirty="0">
                <a:latin typeface="Arial" panose="020B0604020202020204" pitchFamily="34" charset="0"/>
                <a:cs typeface="Arial" panose="020B0604020202020204" pitchFamily="34" charset="0"/>
              </a:rPr>
              <a:t>) é uma subdivisão do Reino Plantae, cujas plantas são vasculares, contudo não possuem sementes contidas em frutos (as sementes nuas). Sendo essa uma das características fundamentais ao grupo durante a evolução, apresentando estruturas produtoras de gametas bem visíveis (fanerógamas), possibilitando a partir de então a conquista definitiva do ambiente terrestre, sem a necessidade de água como meio intermediador para fecundação dos gametas.</a:t>
            </a:r>
          </a:p>
        </p:txBody>
      </p:sp>
    </p:spTree>
    <p:extLst>
      <p:ext uri="{BB962C8B-B14F-4D97-AF65-F5344CB8AC3E}">
        <p14:creationId xmlns:p14="http://schemas.microsoft.com/office/powerpoint/2010/main" val="3710070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548680"/>
            <a:ext cx="3672408" cy="2738567"/>
          </a:xfrm>
          <a:prstGeom prst="rect">
            <a:avLst/>
          </a:prstGeom>
        </p:spPr>
      </p:pic>
      <p:sp>
        <p:nvSpPr>
          <p:cNvPr id="3" name="CaixaDeTexto 2"/>
          <p:cNvSpPr txBox="1"/>
          <p:nvPr/>
        </p:nvSpPr>
        <p:spPr>
          <a:xfrm>
            <a:off x="1979712" y="189008"/>
            <a:ext cx="1224136" cy="400110"/>
          </a:xfrm>
          <a:prstGeom prst="rect">
            <a:avLst/>
          </a:prstGeom>
          <a:noFill/>
        </p:spPr>
        <p:txBody>
          <a:bodyPr wrap="square" rtlCol="0">
            <a:spAutoFit/>
          </a:bodyPr>
          <a:lstStyle/>
          <a:p>
            <a:r>
              <a:rPr lang="pt-BR" sz="2000" b="1" dirty="0" smtClean="0">
                <a:latin typeface="Arial" panose="020B0604020202020204" pitchFamily="34" charset="0"/>
                <a:cs typeface="Arial" panose="020B0604020202020204" pitchFamily="34" charset="0"/>
              </a:rPr>
              <a:t>Pinus:</a:t>
            </a:r>
            <a:endParaRPr lang="pt-BR" sz="2000" b="1"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247" y="2128463"/>
            <a:ext cx="3855195" cy="2806049"/>
          </a:xfrm>
          <a:prstGeom prst="rect">
            <a:avLst/>
          </a:prstGeom>
        </p:spPr>
      </p:pic>
      <p:sp>
        <p:nvSpPr>
          <p:cNvPr id="5" name="CaixaDeTexto 4"/>
          <p:cNvSpPr txBox="1"/>
          <p:nvPr/>
        </p:nvSpPr>
        <p:spPr>
          <a:xfrm>
            <a:off x="5861189" y="1717908"/>
            <a:ext cx="1595309" cy="400110"/>
          </a:xfrm>
          <a:prstGeom prst="rect">
            <a:avLst/>
          </a:prstGeom>
          <a:noFill/>
        </p:spPr>
        <p:txBody>
          <a:bodyPr wrap="none" rtlCol="0">
            <a:spAutoFit/>
          </a:bodyPr>
          <a:lstStyle/>
          <a:p>
            <a:r>
              <a:rPr lang="pt-BR" sz="2000" b="1" dirty="0" smtClean="0">
                <a:latin typeface="Arial" panose="020B0604020202020204" pitchFamily="34" charset="0"/>
                <a:cs typeface="Arial" panose="020B0604020202020204" pitchFamily="34" charset="0"/>
              </a:rPr>
              <a:t>Araucárias:</a:t>
            </a:r>
            <a:endParaRPr lang="pt-BR" sz="2000" b="1" dirty="0">
              <a:latin typeface="Arial" panose="020B0604020202020204" pitchFamily="34" charset="0"/>
              <a:cs typeface="Arial" panose="020B0604020202020204" pitchFamily="34" charset="0"/>
            </a:endParaRPr>
          </a:p>
        </p:txBody>
      </p:sp>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661" y="3933055"/>
            <a:ext cx="3419872" cy="2505401"/>
          </a:xfrm>
          <a:prstGeom prst="rect">
            <a:avLst/>
          </a:prstGeom>
        </p:spPr>
      </p:pic>
      <p:sp>
        <p:nvSpPr>
          <p:cNvPr id="7" name="CaixaDeTexto 6"/>
          <p:cNvSpPr txBox="1"/>
          <p:nvPr/>
        </p:nvSpPr>
        <p:spPr>
          <a:xfrm>
            <a:off x="1763688" y="3531488"/>
            <a:ext cx="811441" cy="400110"/>
          </a:xfrm>
          <a:prstGeom prst="rect">
            <a:avLst/>
          </a:prstGeom>
          <a:noFill/>
        </p:spPr>
        <p:txBody>
          <a:bodyPr wrap="none" rtlCol="0">
            <a:spAutoFit/>
          </a:bodyPr>
          <a:lstStyle/>
          <a:p>
            <a:r>
              <a:rPr lang="pt-BR" sz="2000" b="1" dirty="0" smtClean="0">
                <a:latin typeface="Arial" panose="020B0604020202020204" pitchFamily="34" charset="0"/>
                <a:cs typeface="Arial" panose="020B0604020202020204" pitchFamily="34" charset="0"/>
              </a:rPr>
              <a:t>Cica:</a:t>
            </a:r>
            <a:endParaRPr lang="pt-B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0942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tângulo 3"/>
          <p:cNvSpPr/>
          <p:nvPr/>
        </p:nvSpPr>
        <p:spPr>
          <a:xfrm>
            <a:off x="1104731" y="332656"/>
            <a:ext cx="6950236" cy="769441"/>
          </a:xfrm>
          <a:prstGeom prst="rect">
            <a:avLst/>
          </a:prstGeom>
          <a:noFill/>
        </p:spPr>
        <p:txBody>
          <a:bodyPr wrap="none" lIns="91440" tIns="45720" rIns="91440" bIns="45720">
            <a:spAutoFit/>
          </a:bodyPr>
          <a:lstStyle/>
          <a:p>
            <a:pPr algn="ctr"/>
            <a:r>
              <a:rPr lang="pt-BR"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Exemplos de Gimnospermas:</a:t>
            </a:r>
            <a:endParaRPr lang="pt-BR"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CaixaDeTexto 4"/>
          <p:cNvSpPr txBox="1"/>
          <p:nvPr/>
        </p:nvSpPr>
        <p:spPr>
          <a:xfrm>
            <a:off x="611560" y="1556792"/>
            <a:ext cx="7704856" cy="4678204"/>
          </a:xfrm>
          <a:prstGeom prst="rect">
            <a:avLst/>
          </a:prstGeom>
          <a:noFill/>
        </p:spPr>
        <p:txBody>
          <a:bodyPr wrap="square" rtlCol="0">
            <a:spAutoFit/>
          </a:bodyPr>
          <a:lstStyle/>
          <a:p>
            <a:pPr fontAlgn="base"/>
            <a:r>
              <a:rPr lang="pt-BR" sz="2000" dirty="0">
                <a:latin typeface="Arial" panose="020B0604020202020204" pitchFamily="34" charset="0"/>
                <a:cs typeface="Arial" panose="020B0604020202020204" pitchFamily="34" charset="0"/>
              </a:rPr>
              <a:t>- Mata de Araucária, presente no sul do Brasil. A espécie mais comum desta formação florestal é o pinheiro-do-paraná.</a:t>
            </a:r>
          </a:p>
          <a:p>
            <a:pPr fontAlgn="base"/>
            <a:r>
              <a:rPr lang="pt-BR" sz="2000" dirty="0">
                <a:latin typeface="Arial" panose="020B0604020202020204" pitchFamily="34" charset="0"/>
                <a:cs typeface="Arial" panose="020B0604020202020204" pitchFamily="34" charset="0"/>
              </a:rPr>
              <a:t> </a:t>
            </a:r>
          </a:p>
          <a:p>
            <a:pPr fontAlgn="base"/>
            <a:r>
              <a:rPr lang="pt-BR" sz="2000" dirty="0">
                <a:latin typeface="Arial" panose="020B0604020202020204" pitchFamily="34" charset="0"/>
                <a:cs typeface="Arial" panose="020B0604020202020204" pitchFamily="34" charset="0"/>
              </a:rPr>
              <a:t>- Taiga (Floresta de Coníferas), presente nas regiões frias do hemisfério norte.</a:t>
            </a:r>
          </a:p>
          <a:p>
            <a:pPr fontAlgn="base"/>
            <a:r>
              <a:rPr lang="pt-BR" sz="2000" dirty="0">
                <a:latin typeface="Arial" panose="020B0604020202020204" pitchFamily="34" charset="0"/>
                <a:cs typeface="Arial" panose="020B0604020202020204" pitchFamily="34" charset="0"/>
              </a:rPr>
              <a:t> </a:t>
            </a:r>
          </a:p>
          <a:p>
            <a:pPr fontAlgn="base"/>
            <a:r>
              <a:rPr lang="pt-BR" sz="2000" dirty="0">
                <a:latin typeface="Arial" panose="020B0604020202020204" pitchFamily="34" charset="0"/>
                <a:cs typeface="Arial" panose="020B0604020202020204" pitchFamily="34" charset="0"/>
              </a:rPr>
              <a:t>- Cica que também é conhecida como palmeira-sagu. É muito comum em jardins, sendo usada como elemento decorativo.</a:t>
            </a:r>
          </a:p>
          <a:p>
            <a:pPr fontAlgn="base"/>
            <a:r>
              <a:rPr lang="pt-BR" sz="2000" dirty="0">
                <a:latin typeface="Arial" panose="020B0604020202020204" pitchFamily="34" charset="0"/>
                <a:cs typeface="Arial" panose="020B0604020202020204" pitchFamily="34" charset="0"/>
              </a:rPr>
              <a:t> </a:t>
            </a:r>
          </a:p>
          <a:p>
            <a:pPr fontAlgn="base"/>
            <a:r>
              <a:rPr lang="pt-BR" sz="2000" dirty="0">
                <a:latin typeface="Arial" panose="020B0604020202020204" pitchFamily="34" charset="0"/>
                <a:cs typeface="Arial" panose="020B0604020202020204" pitchFamily="34" charset="0"/>
              </a:rPr>
              <a:t>- Ginkgo Biloba, árvore de porte alto (pode chegar a 25 metros de altura). </a:t>
            </a:r>
          </a:p>
          <a:p>
            <a:pPr fontAlgn="base"/>
            <a:r>
              <a:rPr lang="pt-BR" sz="2000" dirty="0">
                <a:latin typeface="Arial" panose="020B0604020202020204" pitchFamily="34" charset="0"/>
                <a:cs typeface="Arial" panose="020B0604020202020204" pitchFamily="34" charset="0"/>
              </a:rPr>
              <a:t> </a:t>
            </a:r>
          </a:p>
          <a:p>
            <a:pPr fontAlgn="base"/>
            <a:r>
              <a:rPr lang="pt-BR" sz="2000" dirty="0">
                <a:latin typeface="Arial" panose="020B0604020202020204" pitchFamily="34" charset="0"/>
                <a:cs typeface="Arial" panose="020B0604020202020204" pitchFamily="34" charset="0"/>
              </a:rPr>
              <a:t>- Árvores do gênero Pinus (sequoias, chamaciparis, cedros, araucárias, ciprestes e abetos).</a:t>
            </a:r>
          </a:p>
          <a:p>
            <a:pPr fontAlgn="base"/>
            <a:r>
              <a:rPr lang="pt-BR"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47457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755576" y="359547"/>
            <a:ext cx="1702710" cy="461665"/>
          </a:xfrm>
          <a:prstGeom prst="rect">
            <a:avLst/>
          </a:prstGeom>
          <a:noFill/>
        </p:spPr>
        <p:txBody>
          <a:bodyPr wrap="none" rtlCol="0">
            <a:spAutoFit/>
          </a:bodyPr>
          <a:lstStyle/>
          <a:p>
            <a:pPr marL="285750" indent="-285750">
              <a:buFont typeface="Arial" panose="020B0604020202020204" pitchFamily="34" charset="0"/>
              <a:buChar char="•"/>
            </a:pPr>
            <a:r>
              <a:rPr lang="pt-BR" sz="2400" b="1" dirty="0" smtClean="0">
                <a:latin typeface="Arial" panose="020B0604020202020204" pitchFamily="34" charset="0"/>
                <a:cs typeface="Arial" panose="020B0604020202020204" pitchFamily="34" charset="0"/>
              </a:rPr>
              <a:t>Pinheiro</a:t>
            </a:r>
            <a:endParaRPr lang="pt-BR" sz="2400" b="1"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821212"/>
            <a:ext cx="3024336" cy="3024336"/>
          </a:xfrm>
          <a:prstGeom prst="rect">
            <a:avLst/>
          </a:prstGeom>
        </p:spPr>
      </p:pic>
      <p:sp>
        <p:nvSpPr>
          <p:cNvPr id="5" name="CaixaDeTexto 4"/>
          <p:cNvSpPr txBox="1"/>
          <p:nvPr/>
        </p:nvSpPr>
        <p:spPr>
          <a:xfrm>
            <a:off x="1083773" y="4813050"/>
            <a:ext cx="2678938" cy="461665"/>
          </a:xfrm>
          <a:prstGeom prst="rect">
            <a:avLst/>
          </a:prstGeom>
          <a:noFill/>
        </p:spPr>
        <p:txBody>
          <a:bodyPr wrap="none" rtlCol="0">
            <a:spAutoFit/>
          </a:bodyPr>
          <a:lstStyle/>
          <a:p>
            <a:pPr marL="285750" indent="-285750">
              <a:buFont typeface="Arial" panose="020B0604020202020204" pitchFamily="34" charset="0"/>
              <a:buChar char="•"/>
            </a:pPr>
            <a:r>
              <a:rPr lang="pt-BR" sz="2400" b="1" dirty="0" smtClean="0">
                <a:latin typeface="Arial" panose="020B0604020202020204" pitchFamily="34" charset="0"/>
                <a:cs typeface="Arial" panose="020B0604020202020204" pitchFamily="34" charset="0"/>
              </a:rPr>
              <a:t>Abeto Coreano</a:t>
            </a:r>
            <a:endParaRPr lang="pt-BR" sz="2400" b="1" dirty="0">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711" y="3845548"/>
            <a:ext cx="3888432" cy="2858334"/>
          </a:xfrm>
          <a:prstGeom prst="rect">
            <a:avLst/>
          </a:prstGeom>
        </p:spPr>
      </p:pic>
      <p:sp>
        <p:nvSpPr>
          <p:cNvPr id="9" name="CaixaDeTexto 8"/>
          <p:cNvSpPr txBox="1"/>
          <p:nvPr/>
        </p:nvSpPr>
        <p:spPr>
          <a:xfrm>
            <a:off x="5076056" y="359547"/>
            <a:ext cx="2661306" cy="461665"/>
          </a:xfrm>
          <a:prstGeom prst="rect">
            <a:avLst/>
          </a:prstGeom>
          <a:noFill/>
        </p:spPr>
        <p:txBody>
          <a:bodyPr wrap="none" rtlCol="0">
            <a:spAutoFit/>
          </a:bodyPr>
          <a:lstStyle/>
          <a:p>
            <a:pPr marL="285750" indent="-285750">
              <a:buFont typeface="Arial" panose="020B0604020202020204" pitchFamily="34" charset="0"/>
              <a:buChar char="•"/>
            </a:pPr>
            <a:r>
              <a:rPr lang="pt-BR" sz="2400" b="1" dirty="0" smtClean="0">
                <a:latin typeface="Arial" panose="020B0604020202020204" pitchFamily="34" charset="0"/>
                <a:cs typeface="Arial" panose="020B0604020202020204" pitchFamily="34" charset="0"/>
              </a:rPr>
              <a:t>Cicuta Oriental</a:t>
            </a:r>
            <a:endParaRPr lang="pt-BR" sz="2400" b="1" dirty="0">
              <a:latin typeface="Arial" panose="020B0604020202020204" pitchFamily="34" charset="0"/>
              <a:cs typeface="Arial" panose="020B0604020202020204" pitchFamily="34" charset="0"/>
            </a:endParaRPr>
          </a:p>
        </p:txBody>
      </p:sp>
      <p:pic>
        <p:nvPicPr>
          <p:cNvPr id="10" name="Image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821212"/>
            <a:ext cx="2744432" cy="2584091"/>
          </a:xfrm>
          <a:prstGeom prst="rect">
            <a:avLst/>
          </a:prstGeom>
        </p:spPr>
      </p:pic>
    </p:spTree>
    <p:extLst>
      <p:ext uri="{BB962C8B-B14F-4D97-AF65-F5344CB8AC3E}">
        <p14:creationId xmlns:p14="http://schemas.microsoft.com/office/powerpoint/2010/main" val="537597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tângulo 1"/>
          <p:cNvSpPr/>
          <p:nvPr/>
        </p:nvSpPr>
        <p:spPr>
          <a:xfrm>
            <a:off x="2028202" y="479439"/>
            <a:ext cx="5087610" cy="769441"/>
          </a:xfrm>
          <a:prstGeom prst="rect">
            <a:avLst/>
          </a:prstGeom>
          <a:noFill/>
        </p:spPr>
        <p:txBody>
          <a:bodyPr wrap="none" lIns="91440" tIns="45720" rIns="91440" bIns="45720">
            <a:spAutoFit/>
          </a:bodyPr>
          <a:lstStyle/>
          <a:p>
            <a:pPr algn="ctr"/>
            <a:r>
              <a:rPr lang="pt-BR"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Estruturas Corporais:</a:t>
            </a:r>
            <a:endParaRPr lang="pt-BR"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CaixaDeTexto 2"/>
          <p:cNvSpPr txBox="1"/>
          <p:nvPr/>
        </p:nvSpPr>
        <p:spPr>
          <a:xfrm>
            <a:off x="899599" y="1556792"/>
            <a:ext cx="7344816" cy="3108543"/>
          </a:xfrm>
          <a:prstGeom prst="rect">
            <a:avLst/>
          </a:prstGeom>
          <a:noFill/>
        </p:spPr>
        <p:txBody>
          <a:bodyPr wrap="square" rtlCol="0">
            <a:spAutoFit/>
          </a:bodyPr>
          <a:lstStyle/>
          <a:p>
            <a:r>
              <a:rPr lang="pt-BR" sz="2800" dirty="0" smtClean="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As Gimnospermas possuem raízes, caule, folhas e sementes, mas não apresentam frutos.</a:t>
            </a:r>
          </a:p>
          <a:p>
            <a:r>
              <a:rPr lang="pt-BR" sz="2400" dirty="0" smtClean="0">
                <a:latin typeface="Arial" panose="020B0604020202020204" pitchFamily="34" charset="0"/>
                <a:cs typeface="Arial" panose="020B0604020202020204" pitchFamily="34" charset="0"/>
              </a:rPr>
              <a:t>	Essas plantas não possuem flores, diferentemente do que muitas pessoas afirmam. As estruturas reprodutivas das gimnospermas são os chamados estróbilos, que são folhas férteis onde estão presentes os microspoerângios ou os megasporângios. </a:t>
            </a: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611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4642"/>
            <a:ext cx="6532102" cy="6862642"/>
          </a:xfrm>
          <a:prstGeom prst="rect">
            <a:avLst/>
          </a:prstGeom>
        </p:spPr>
      </p:pic>
    </p:spTree>
    <p:extLst>
      <p:ext uri="{BB962C8B-B14F-4D97-AF65-F5344CB8AC3E}">
        <p14:creationId xmlns:p14="http://schemas.microsoft.com/office/powerpoint/2010/main" val="399664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tângulo 1"/>
          <p:cNvSpPr/>
          <p:nvPr/>
        </p:nvSpPr>
        <p:spPr>
          <a:xfrm>
            <a:off x="1350740" y="321117"/>
            <a:ext cx="6442533" cy="769441"/>
          </a:xfrm>
          <a:prstGeom prst="rect">
            <a:avLst/>
          </a:prstGeom>
          <a:noFill/>
        </p:spPr>
        <p:txBody>
          <a:bodyPr wrap="none" lIns="91440" tIns="45720" rIns="91440" bIns="45720">
            <a:spAutoFit/>
          </a:bodyPr>
          <a:lstStyle/>
          <a:p>
            <a:pPr algn="ctr"/>
            <a:r>
              <a:rPr lang="pt-BR"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Transporte de Substancias:</a:t>
            </a:r>
            <a:endParaRPr lang="pt-BR"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1"/>
          <p:cNvSpPr>
            <a:spLocks noChangeArrowheads="1"/>
          </p:cNvSpPr>
          <p:nvPr/>
        </p:nvSpPr>
        <p:spPr bwMode="auto">
          <a:xfrm>
            <a:off x="215141" y="1834952"/>
            <a:ext cx="8389307"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effectLst/>
              </a:rPr>
              <a:t>	O lenho e o líber, respectivamente chamados por xilema e floema, são tecidos vasculares que realizam o transporte de seiva nos organismos vegetais (traqueófitas): pteridófitas, gimnospermas e angiospermas, comunicando o sistema radicular às estruturas foliares, intermediada pelo caule. </a:t>
            </a:r>
            <a:br>
              <a:rPr kumimoji="0" lang="pt-BR" altLang="pt-BR" sz="2000" b="0" i="0" u="none" strike="noStrike" cap="none" normalizeH="0" baseline="0" dirty="0" smtClean="0">
                <a:ln>
                  <a:noFill/>
                </a:ln>
                <a:effectLst/>
              </a:rPr>
            </a:br>
            <a:r>
              <a:rPr kumimoji="0" lang="pt-BR" altLang="pt-BR" sz="2000" b="0" i="0" u="none" strike="noStrike" cap="none" normalizeH="0" baseline="0" dirty="0" smtClean="0">
                <a:ln>
                  <a:noFill/>
                </a:ln>
                <a:effectLst/>
              </a:rPr>
              <a:t/>
            </a:r>
            <a:br>
              <a:rPr kumimoji="0" lang="pt-BR" altLang="pt-BR" sz="2000" b="0" i="0" u="none" strike="noStrike" cap="none" normalizeH="0" baseline="0" dirty="0" smtClean="0">
                <a:ln>
                  <a:noFill/>
                </a:ln>
                <a:effectLst/>
              </a:rPr>
            </a:br>
            <a:r>
              <a:rPr kumimoji="0" lang="pt-BR" altLang="pt-BR" sz="2000" b="0" i="0" u="none" strike="noStrike" cap="none" normalizeH="0" baseline="0" dirty="0" smtClean="0">
                <a:ln>
                  <a:noFill/>
                </a:ln>
                <a:effectLst/>
              </a:rPr>
              <a:t>	O transporte de seiva bruta, constituída por água e sais minerais, é realizado a partir da capacidade de absorção pelas raízes e distribuição para todo o restante da planta com destino essencial às folhas, através do xilema. Sua composição básica reúne elementos de vasos, elementos traqueais, traqueides, fibras e células parenquimáticas.</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smtClean="0">
                <a:ln>
                  <a:noFill/>
                </a:ln>
                <a:effectLst/>
              </a:rPr>
              <a:t>  </a:t>
            </a:r>
          </a:p>
        </p:txBody>
      </p:sp>
      <p:pic>
        <p:nvPicPr>
          <p:cNvPr id="1026" name="Picture 2" descr="https://t.dynad.net/pc/?dc=5550003218;ord=15051502442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22860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84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74" y="238886"/>
            <a:ext cx="4447381" cy="6157152"/>
          </a:xfrm>
          <a:prstGeom prst="rect">
            <a:avLst/>
          </a:prstGeom>
        </p:spPr>
      </p:pic>
    </p:spTree>
    <p:extLst>
      <p:ext uri="{BB962C8B-B14F-4D97-AF65-F5344CB8AC3E}">
        <p14:creationId xmlns:p14="http://schemas.microsoft.com/office/powerpoint/2010/main" val="838455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112</Words>
  <Application>Microsoft Office PowerPoint</Application>
  <PresentationFormat>Apresentação na tela (4:3)</PresentationFormat>
  <Paragraphs>51</Paragraphs>
  <Slides>15</Slides>
  <Notes>0</Notes>
  <HiddenSlides>0</HiddenSlides>
  <MMClips>0</MMClips>
  <ScaleCrop>false</ScaleCrop>
  <HeadingPairs>
    <vt:vector size="4" baseType="variant">
      <vt:variant>
        <vt:lpstr>Tema</vt:lpstr>
      </vt:variant>
      <vt:variant>
        <vt:i4>1</vt:i4>
      </vt:variant>
      <vt:variant>
        <vt:lpstr>Títulos de slides</vt:lpstr>
      </vt:variant>
      <vt:variant>
        <vt:i4>15</vt:i4>
      </vt:variant>
    </vt:vector>
  </HeadingPairs>
  <TitlesOfParts>
    <vt:vector size="16"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Gabriele11000015</dc:creator>
  <cp:lastModifiedBy>Leila Fritz</cp:lastModifiedBy>
  <cp:revision>13</cp:revision>
  <dcterms:created xsi:type="dcterms:W3CDTF">2017-09-11T16:20:22Z</dcterms:created>
  <dcterms:modified xsi:type="dcterms:W3CDTF">2017-10-04T23:28:15Z</dcterms:modified>
</cp:coreProperties>
</file>