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343" r:id="rId3"/>
    <p:sldId id="344" r:id="rId4"/>
    <p:sldId id="345" r:id="rId5"/>
    <p:sldId id="346" r:id="rId6"/>
    <p:sldId id="347" r:id="rId7"/>
    <p:sldId id="348" r:id="rId8"/>
    <p:sldId id="349" r:id="rId9"/>
    <p:sldId id="350" r:id="rId10"/>
    <p:sldId id="351" r:id="rId11"/>
    <p:sldId id="352" r:id="rId12"/>
    <p:sldId id="353" r:id="rId13"/>
    <p:sldId id="354" r:id="rId14"/>
    <p:sldId id="355" r:id="rId15"/>
    <p:sldId id="258" r:id="rId16"/>
    <p:sldId id="356" r:id="rId17"/>
    <p:sldId id="357" r:id="rId18"/>
    <p:sldId id="358" r:id="rId19"/>
    <p:sldId id="359" r:id="rId20"/>
    <p:sldId id="363" r:id="rId21"/>
    <p:sldId id="360" r:id="rId22"/>
    <p:sldId id="361" r:id="rId23"/>
    <p:sldId id="362" r:id="rId24"/>
    <p:sldId id="364" r:id="rId25"/>
    <p:sldId id="368" r:id="rId26"/>
    <p:sldId id="365" r:id="rId27"/>
    <p:sldId id="366" r:id="rId28"/>
    <p:sldId id="367" r:id="rId29"/>
    <p:sldId id="371" r:id="rId30"/>
    <p:sldId id="372" r:id="rId31"/>
    <p:sldId id="373" r:id="rId32"/>
    <p:sldId id="374" r:id="rId33"/>
    <p:sldId id="375" r:id="rId34"/>
    <p:sldId id="376" r:id="rId35"/>
    <p:sldId id="377" r:id="rId36"/>
    <p:sldId id="378" r:id="rId37"/>
    <p:sldId id="379" r:id="rId38"/>
    <p:sldId id="380" r:id="rId3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CC00"/>
    <a:srgbClr val="FFFF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Estilo Médio 3 - Ênfas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35" autoAdjust="0"/>
    <p:restoredTop sz="90764" autoAdjust="0"/>
  </p:normalViewPr>
  <p:slideViewPr>
    <p:cSldViewPr showGuides="1">
      <p:cViewPr>
        <p:scale>
          <a:sx n="70" d="100"/>
          <a:sy n="70" d="100"/>
        </p:scale>
        <p:origin x="-1164" y="-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86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73315-2661-40C9-9C9C-4E45D26C23CB}" type="datetimeFigureOut">
              <a:rPr lang="pt-BR" smtClean="0"/>
              <a:t>09/08/2017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968E27-1A1C-42E3-850B-97FC8704E09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66547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68E27-1A1C-42E3-850B-97FC8704E095}" type="slidenum">
              <a:rPr lang="pt-BR" smtClean="0"/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26819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68E27-1A1C-42E3-850B-97FC8704E095}" type="slidenum">
              <a:rPr lang="pt-BR" smtClean="0"/>
              <a:t>14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94896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68E27-1A1C-42E3-850B-97FC8704E095}" type="slidenum">
              <a:rPr lang="pt-BR" smtClean="0"/>
              <a:t>24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191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68E27-1A1C-42E3-850B-97FC8704E095}" type="slidenum">
              <a:rPr lang="pt-BR" smtClean="0"/>
              <a:t>25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5075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68E27-1A1C-42E3-850B-97FC8704E095}" type="slidenum">
              <a:rPr lang="pt-BR" smtClean="0"/>
              <a:t>27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12718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8C3E-0394-48B9-A213-A4F77782CF5F}" type="datetimeFigureOut">
              <a:rPr lang="pt-BR" smtClean="0"/>
              <a:t>09/08/2017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10664-0D58-4A77-9E30-3E5C858CAA6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28801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8C3E-0394-48B9-A213-A4F77782CF5F}" type="datetimeFigureOut">
              <a:rPr lang="pt-BR" smtClean="0"/>
              <a:t>09/08/2017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10664-0D58-4A77-9E30-3E5C858CAA6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46645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8C3E-0394-48B9-A213-A4F77782CF5F}" type="datetimeFigureOut">
              <a:rPr lang="pt-BR" smtClean="0"/>
              <a:t>09/08/2017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10664-0D58-4A77-9E30-3E5C858CAA6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84353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8C3E-0394-48B9-A213-A4F77782CF5F}" type="datetimeFigureOut">
              <a:rPr lang="pt-BR" smtClean="0"/>
              <a:t>09/08/2017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10664-0D58-4A77-9E30-3E5C858CAA6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32656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8C3E-0394-48B9-A213-A4F77782CF5F}" type="datetimeFigureOut">
              <a:rPr lang="pt-BR" smtClean="0"/>
              <a:t>09/08/2017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10664-0D58-4A77-9E30-3E5C858CAA6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00430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8C3E-0394-48B9-A213-A4F77782CF5F}" type="datetimeFigureOut">
              <a:rPr lang="pt-BR" smtClean="0"/>
              <a:t>09/08/2017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10664-0D58-4A77-9E30-3E5C858CAA6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43896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8C3E-0394-48B9-A213-A4F77782CF5F}" type="datetimeFigureOut">
              <a:rPr lang="pt-BR" smtClean="0"/>
              <a:t>09/08/2017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10664-0D58-4A77-9E30-3E5C858CAA6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1335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8C3E-0394-48B9-A213-A4F77782CF5F}" type="datetimeFigureOut">
              <a:rPr lang="pt-BR" smtClean="0"/>
              <a:t>09/08/2017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10664-0D58-4A77-9E30-3E5C858CAA6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98680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8C3E-0394-48B9-A213-A4F77782CF5F}" type="datetimeFigureOut">
              <a:rPr lang="pt-BR" smtClean="0"/>
              <a:t>09/08/2017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10664-0D58-4A77-9E30-3E5C858CAA6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037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8C3E-0394-48B9-A213-A4F77782CF5F}" type="datetimeFigureOut">
              <a:rPr lang="pt-BR" smtClean="0"/>
              <a:t>09/08/2017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10664-0D58-4A77-9E30-3E5C858CAA6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63038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8C3E-0394-48B9-A213-A4F77782CF5F}" type="datetimeFigureOut">
              <a:rPr lang="pt-BR" smtClean="0"/>
              <a:t>09/08/2017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10664-0D58-4A77-9E30-3E5C858CAA6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32849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98C3E-0394-48B9-A213-A4F77782CF5F}" type="datetimeFigureOut">
              <a:rPr lang="pt-BR" smtClean="0"/>
              <a:t>09/08/2017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10664-0D58-4A77-9E30-3E5C858CAA6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49790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1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xKhpmhoas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9fi6kGuNWtw" TargetMode="External"/><Relationship Id="rId5" Type="http://schemas.openxmlformats.org/officeDocument/2006/relationships/hyperlink" Target="https://www.youtube.com/watch?v=IH8cOxF-RNw" TargetMode="External"/><Relationship Id="rId4" Type="http://schemas.openxmlformats.org/officeDocument/2006/relationships/hyperlink" Target="https://www.youtube.com/watch?v=txKhpmhoasU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3203848" y="4045714"/>
            <a:ext cx="3865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Biól. Ms. Leila Lucia Fritz</a:t>
            </a:r>
            <a:endParaRPr lang="pt-BR"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397663" y="6339738"/>
            <a:ext cx="2978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tx2"/>
                </a:solidFill>
              </a:rPr>
              <a:t>Porto Alegre, Agosto de 2017.</a:t>
            </a:r>
            <a:endParaRPr lang="pt-BR" dirty="0">
              <a:solidFill>
                <a:schemeClr val="tx2"/>
              </a:solidFill>
            </a:endParaRPr>
          </a:p>
        </p:txBody>
      </p:sp>
      <p:pic>
        <p:nvPicPr>
          <p:cNvPr id="9" name="Picture 2" descr="Resultado de imagem para instituto santa luzia logoti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6" y="91952"/>
            <a:ext cx="1651030" cy="132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7" descr="Resultado de imagem para sapo espécie no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1371600" y="2132856"/>
            <a:ext cx="7772400" cy="1470025"/>
          </a:xfrm>
        </p:spPr>
        <p:txBody>
          <a:bodyPr/>
          <a:lstStyle/>
          <a:p>
            <a:r>
              <a:rPr lang="pt-BR" b="1" dirty="0" smtClean="0">
                <a:solidFill>
                  <a:schemeClr val="tx2"/>
                </a:solidFill>
              </a:rPr>
              <a:t>Poríferos  e Cnidários</a:t>
            </a:r>
            <a:r>
              <a:rPr lang="pt-BR" b="1" smtClean="0">
                <a:solidFill>
                  <a:schemeClr val="tx2"/>
                </a:solidFill>
              </a:rPr>
              <a:t/>
            </a:r>
            <a:br>
              <a:rPr lang="pt-BR" b="1" smtClean="0">
                <a:solidFill>
                  <a:schemeClr val="tx2"/>
                </a:solidFill>
              </a:rPr>
            </a:br>
            <a:r>
              <a:rPr lang="pt-BR" b="1" smtClean="0">
                <a:solidFill>
                  <a:schemeClr val="tx2"/>
                </a:solidFill>
              </a:rPr>
              <a:t>7º </a:t>
            </a:r>
            <a:r>
              <a:rPr lang="pt-BR" b="1" smtClean="0">
                <a:solidFill>
                  <a:schemeClr val="tx2"/>
                </a:solidFill>
              </a:rPr>
              <a:t>ano</a:t>
            </a:r>
            <a:endParaRPr lang="pt-BR" b="1" dirty="0">
              <a:solidFill>
                <a:schemeClr val="tx2"/>
              </a:solidFill>
            </a:endParaRPr>
          </a:p>
        </p:txBody>
      </p:sp>
      <p:pic>
        <p:nvPicPr>
          <p:cNvPr id="36866" name="Picture 2" descr="Resultado de imagem para poriferos e cnidarios jun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661"/>
            <a:ext cx="2339752" cy="205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Resultado de imagem para poriferos e cnidari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38773"/>
            <a:ext cx="2339752" cy="150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Resultado de imagem para poriferos e cnidari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08" y="3489912"/>
            <a:ext cx="2386862" cy="150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8" descr="Resultado de imagem para medusa cnidari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64" y="4993381"/>
            <a:ext cx="2366317" cy="186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65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653061" y="210716"/>
            <a:ext cx="8488111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tx2"/>
                </a:solidFill>
                <a:latin typeface="Calibri" pitchFamily="34" charset="0"/>
              </a:rPr>
              <a:t> Sustentação do corpo</a:t>
            </a:r>
            <a:endParaRPr lang="pt-BR" sz="3600" b="1" dirty="0">
              <a:solidFill>
                <a:schemeClr val="tx2"/>
              </a:solidFill>
            </a:endParaRPr>
          </a:p>
        </p:txBody>
      </p:sp>
      <p:pic>
        <p:nvPicPr>
          <p:cNvPr id="9" name="Picture 2" descr="Resultado de imagem para instituto santa luzia logoti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77" y="210716"/>
            <a:ext cx="1327619" cy="106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7" descr="Resultado de imagem para sapo espécie no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80" y="1272811"/>
            <a:ext cx="86868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12776"/>
            <a:ext cx="1595568" cy="1503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323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653061" y="210716"/>
            <a:ext cx="8488111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tx2"/>
                </a:solidFill>
                <a:latin typeface="Calibri" pitchFamily="34" charset="0"/>
              </a:rPr>
              <a:t> Trocas Gasosas e Excreção</a:t>
            </a:r>
          </a:p>
        </p:txBody>
      </p:sp>
      <p:pic>
        <p:nvPicPr>
          <p:cNvPr id="9" name="Picture 2" descr="Resultado de imagem para instituto santa luzia logoti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77" y="210716"/>
            <a:ext cx="1327619" cy="106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7" descr="Resultado de imagem para sapo espécie no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10242" name="Picture 2" descr="Resultado de imagem para trocas gasosas porifer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616" y="2996952"/>
            <a:ext cx="5330957" cy="399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63663"/>
            <a:ext cx="626745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894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653061" y="210716"/>
            <a:ext cx="8488111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tx2"/>
                </a:solidFill>
                <a:latin typeface="Calibri" pitchFamily="34" charset="0"/>
              </a:rPr>
              <a:t> Reprodução Sexuada</a:t>
            </a:r>
          </a:p>
        </p:txBody>
      </p:sp>
      <p:pic>
        <p:nvPicPr>
          <p:cNvPr id="9" name="Picture 2" descr="Resultado de imagem para instituto santa luzia logoti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77" y="210716"/>
            <a:ext cx="1327619" cy="106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7" descr="Resultado de imagem para sapo espécie no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1025738" y="1700356"/>
            <a:ext cx="7735364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err="1" smtClean="0">
                <a:solidFill>
                  <a:schemeClr val="bg1"/>
                </a:solidFill>
              </a:rPr>
              <a:t>Espermatozóides</a:t>
            </a:r>
            <a:r>
              <a:rPr lang="pt-BR" sz="2400" b="1" dirty="0" smtClean="0">
                <a:solidFill>
                  <a:schemeClr val="bg1"/>
                </a:solidFill>
              </a:rPr>
              <a:t> produzido por uma esponja nada até outro indivíduo da mesma espécie, e encontra o óvulo.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933056"/>
            <a:ext cx="4012665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878468" y="3520752"/>
            <a:ext cx="2037348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Fecundação</a:t>
            </a:r>
            <a:endParaRPr lang="pt-BR" b="1" dirty="0">
              <a:solidFill>
                <a:schemeClr val="bg1"/>
              </a:solidFill>
            </a:endParaRPr>
          </a:p>
        </p:txBody>
      </p:sp>
      <p:cxnSp>
        <p:nvCxnSpPr>
          <p:cNvPr id="14" name="Conector de seta reta 13"/>
          <p:cNvCxnSpPr/>
          <p:nvPr/>
        </p:nvCxnSpPr>
        <p:spPr>
          <a:xfrm>
            <a:off x="4644008" y="5013176"/>
            <a:ext cx="105899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181" y="3382252"/>
            <a:ext cx="1728192" cy="1864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CaixaDeTexto 18"/>
          <p:cNvSpPr txBox="1"/>
          <p:nvPr/>
        </p:nvSpPr>
        <p:spPr>
          <a:xfrm>
            <a:off x="4893420" y="3157705"/>
            <a:ext cx="213911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pt-BR" sz="3600" b="1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409431"/>
            <a:ext cx="1796173" cy="107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CaixaDeTexto 20"/>
          <p:cNvSpPr txBox="1"/>
          <p:nvPr/>
        </p:nvSpPr>
        <p:spPr>
          <a:xfrm>
            <a:off x="367541" y="4923414"/>
            <a:ext cx="102185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pt-BR" sz="3600" b="1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3586223" y="4909945"/>
            <a:ext cx="102185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pt-BR" sz="3600" b="1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17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653061" y="210716"/>
            <a:ext cx="8488111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tx2"/>
                </a:solidFill>
                <a:latin typeface="Calibri" pitchFamily="34" charset="0"/>
              </a:rPr>
              <a:t> Reprodução Sexuada</a:t>
            </a:r>
          </a:p>
        </p:txBody>
      </p:sp>
      <p:pic>
        <p:nvPicPr>
          <p:cNvPr id="9" name="Picture 2" descr="Resultado de imagem para instituto santa luzia logoti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77" y="210716"/>
            <a:ext cx="1327619" cy="106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7" descr="Resultado de imagem para sapo espécie no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12290" name="Picture 2" descr="Resultado de imagem para reprodução sexuada porife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52719"/>
            <a:ext cx="69342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04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653061" y="210716"/>
            <a:ext cx="8488111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tx2"/>
                </a:solidFill>
                <a:latin typeface="Calibri" pitchFamily="34" charset="0"/>
              </a:rPr>
              <a:t> Reprodução  Assexuada = Brotamento</a:t>
            </a:r>
          </a:p>
        </p:txBody>
      </p:sp>
      <p:pic>
        <p:nvPicPr>
          <p:cNvPr id="9" name="Picture 2" descr="Resultado de imagem para instituto santa luzia logotip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77" y="210716"/>
            <a:ext cx="1327619" cy="106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7" descr="Resultado de imagem para sapo espécie no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13314" name="Picture 2" descr="Resultado de imagem para reprodução sexuada porife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348880"/>
            <a:ext cx="8881816" cy="260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3131840" y="2164214"/>
            <a:ext cx="1464643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Broto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061489" y="2755767"/>
            <a:ext cx="1656184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Nova  esponja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944999" y="5157192"/>
            <a:ext cx="7731457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Um grupo de células se multiplica formando brotos. </a:t>
            </a:r>
          </a:p>
          <a:p>
            <a:pPr algn="ctr"/>
            <a:r>
              <a:rPr lang="pt-BR" sz="2400" b="1" u="sng" dirty="0" smtClean="0">
                <a:solidFill>
                  <a:schemeClr val="bg1"/>
                </a:solidFill>
              </a:rPr>
              <a:t>Se </a:t>
            </a:r>
            <a:r>
              <a:rPr lang="pt-BR" sz="2400" b="1" dirty="0" smtClean="0">
                <a:solidFill>
                  <a:schemeClr val="bg1"/>
                </a:solidFill>
              </a:rPr>
              <a:t>os brotos  se soltarem, originam novo indivíduo isolado.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577589" y="6165335"/>
            <a:ext cx="4466276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Alta capacidade  regenerativa</a:t>
            </a:r>
          </a:p>
        </p:txBody>
      </p:sp>
    </p:spTree>
    <p:extLst>
      <p:ext uri="{BB962C8B-B14F-4D97-AF65-F5344CB8AC3E}">
        <p14:creationId xmlns:p14="http://schemas.microsoft.com/office/powerpoint/2010/main" val="215798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Resultado de imagem para plant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8" name="AutoShape 4" descr="Resultado de imagem para planta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9" name="AutoShape 6" descr="Resultado de imagem para planta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6" name="AutoShape 6" descr="Resultado de imagem para arara azul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20" name="AutoShape 12" descr="Resultado de imagem para população girafas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23" name="AutoShape 16" descr="Resultado de imagem para população elefantes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26" name="AutoShape 19" descr="Resultado de imagem para população urso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14340" name="Picture 4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" y="7937"/>
            <a:ext cx="9133341" cy="683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17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502329" y="332656"/>
            <a:ext cx="8488111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tx2"/>
                </a:solidFill>
                <a:latin typeface="Calibri" pitchFamily="34" charset="0"/>
              </a:rPr>
              <a:t>Quem são os Cnidários?</a:t>
            </a:r>
            <a:endParaRPr lang="pt-BR" sz="3600" b="1" dirty="0">
              <a:solidFill>
                <a:schemeClr val="tx2"/>
              </a:solidFill>
            </a:endParaRPr>
          </a:p>
        </p:txBody>
      </p:sp>
      <p:pic>
        <p:nvPicPr>
          <p:cNvPr id="9" name="Picture 2" descr="Resultado de imagem para instituto santa luzia logoti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77" y="210716"/>
            <a:ext cx="1952625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7" descr="Resultado de imagem para sapo espécie no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2" name="WordArt 7"/>
          <p:cNvSpPr>
            <a:spLocks noChangeArrowheads="1" noChangeShapeType="1" noTextEdit="1"/>
          </p:cNvSpPr>
          <p:nvPr/>
        </p:nvSpPr>
        <p:spPr bwMode="auto">
          <a:xfrm>
            <a:off x="980220" y="4555587"/>
            <a:ext cx="3766164" cy="18682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pt-BR" sz="3600" kern="10" dirty="0" smtClean="0">
                <a:solidFill>
                  <a:srgbClr val="CC33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CNIDÁRIOS</a:t>
            </a:r>
            <a:endParaRPr lang="pt-BR" sz="3600" kern="10" dirty="0">
              <a:solidFill>
                <a:srgbClr val="CC33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AutoShape 4" descr="Resultado de imagem para cnidarios desenho ANIMAD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Resultado de imagem para cnidarios desenho ANIMAD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67" y="1205303"/>
            <a:ext cx="5914287" cy="3068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344480"/>
            <a:ext cx="2444441" cy="247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53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502329" y="332656"/>
            <a:ext cx="8488111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tx2"/>
                </a:solidFill>
                <a:latin typeface="Calibri" pitchFamily="34" charset="0"/>
              </a:rPr>
              <a:t>Quem são os Cnidários?</a:t>
            </a:r>
            <a:endParaRPr lang="pt-BR" sz="3600" b="1" dirty="0">
              <a:solidFill>
                <a:schemeClr val="tx2"/>
              </a:solidFill>
            </a:endParaRPr>
          </a:p>
        </p:txBody>
      </p:sp>
      <p:sp>
        <p:nvSpPr>
          <p:cNvPr id="3" name="AutoShape 7" descr="Resultado de imagem para sapo espécie no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2" name="AutoShape 4" descr="Resultado de imagem para cnidarios desenho ANIMAD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Resultado de imagem para cnidarios desenho ANIMAD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10" name="Grupo 9"/>
          <p:cNvGrpSpPr>
            <a:grpSpLocks/>
          </p:cNvGrpSpPr>
          <p:nvPr/>
        </p:nvGrpSpPr>
        <p:grpSpPr bwMode="auto">
          <a:xfrm>
            <a:off x="1085257" y="1560672"/>
            <a:ext cx="6795989" cy="5285294"/>
            <a:chOff x="396763" y="312588"/>
            <a:chExt cx="8351701" cy="6294890"/>
          </a:xfrm>
        </p:grpSpPr>
        <p:pic>
          <p:nvPicPr>
            <p:cNvPr id="11" name="Picture 5" descr="Fotos%5Cgrandes%5CCnidario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763" y="312588"/>
              <a:ext cx="4176587" cy="2871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1733185" y="6207397"/>
              <a:ext cx="1470328" cy="400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pt-BR" altLang="pt-BR" sz="2000" b="1"/>
                <a:t>MEDUSAS</a:t>
              </a:r>
            </a:p>
          </p:txBody>
        </p:sp>
        <p:pic>
          <p:nvPicPr>
            <p:cNvPr id="15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3356992"/>
              <a:ext cx="3816424" cy="26689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10" descr="anemona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5" y="312588"/>
              <a:ext cx="3960439" cy="2871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7056" y="3356992"/>
              <a:ext cx="3762375" cy="2619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 Box 11"/>
            <p:cNvSpPr txBox="1">
              <a:spLocks noChangeArrowheads="1"/>
            </p:cNvSpPr>
            <p:nvPr/>
          </p:nvSpPr>
          <p:spPr bwMode="auto">
            <a:xfrm>
              <a:off x="6155948" y="6165304"/>
              <a:ext cx="1324450" cy="400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pt-BR" altLang="pt-BR" sz="2000" b="1"/>
                <a:t>PÓLIPOS</a:t>
              </a:r>
            </a:p>
          </p:txBody>
        </p:sp>
      </p:grpSp>
      <p:pic>
        <p:nvPicPr>
          <p:cNvPr id="9" name="Picture 2" descr="Resultado de imagem para instituto santa luzia logotip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77" y="210716"/>
            <a:ext cx="1687659" cy="135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17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502329" y="332656"/>
            <a:ext cx="8488111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tx2"/>
                </a:solidFill>
                <a:latin typeface="Calibri" pitchFamily="34" charset="0"/>
              </a:rPr>
              <a:t>Pólipos</a:t>
            </a:r>
            <a:endParaRPr lang="pt-BR" sz="3600" b="1" dirty="0">
              <a:solidFill>
                <a:schemeClr val="tx2"/>
              </a:solidFill>
            </a:endParaRPr>
          </a:p>
        </p:txBody>
      </p:sp>
      <p:sp>
        <p:nvSpPr>
          <p:cNvPr id="3" name="AutoShape 7" descr="Resultado de imagem para sapo espécie no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2" name="AutoShape 4" descr="Resultado de imagem para cnidarios desenho ANIMAD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Resultado de imagem para cnidarios desenho ANIMAD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" name="Picture 2" descr="Resultado de imagem para instituto santa luzia logoti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96" y="123397"/>
            <a:ext cx="1471635" cy="117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ixaDeTexto 20"/>
          <p:cNvSpPr txBox="1">
            <a:spLocks noChangeArrowheads="1"/>
          </p:cNvSpPr>
          <p:nvPr/>
        </p:nvSpPr>
        <p:spPr bwMode="auto">
          <a:xfrm>
            <a:off x="4211960" y="1560843"/>
            <a:ext cx="460851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algn="ctr" eaLnBrk="1" hangingPunct="1">
              <a:buFont typeface="Wingdings" pitchFamily="2" charset="2"/>
              <a:buChar char="v"/>
            </a:pPr>
            <a:r>
              <a:rPr lang="pt-BR" sz="2400" b="1" dirty="0" smtClean="0">
                <a:solidFill>
                  <a:schemeClr val="tx2"/>
                </a:solidFill>
                <a:latin typeface="Calibri" pitchFamily="34" charset="0"/>
              </a:rPr>
              <a:t>Corpo cilíndrico;</a:t>
            </a:r>
          </a:p>
          <a:p>
            <a:pPr marL="457200" indent="-457200" algn="ctr" eaLnBrk="1" hangingPunct="1">
              <a:buFont typeface="Wingdings" pitchFamily="2" charset="2"/>
              <a:buChar char="v"/>
            </a:pPr>
            <a:endParaRPr lang="pt-BR" sz="2400" b="1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457200" indent="-457200" algn="ctr" eaLnBrk="1" hangingPunct="1">
              <a:buFont typeface="Wingdings" pitchFamily="2" charset="2"/>
              <a:buChar char="v"/>
            </a:pPr>
            <a:r>
              <a:rPr lang="pt-BR" sz="2400" b="1" dirty="0" smtClean="0">
                <a:solidFill>
                  <a:schemeClr val="tx2"/>
                </a:solidFill>
                <a:latin typeface="Calibri" pitchFamily="34" charset="0"/>
              </a:rPr>
              <a:t>Abertura parte superior (boca)</a:t>
            </a:r>
          </a:p>
          <a:p>
            <a:pPr marL="457200" indent="-457200" algn="ctr" eaLnBrk="1" hangingPunct="1">
              <a:buFont typeface="Wingdings" pitchFamily="2" charset="2"/>
              <a:buChar char="v"/>
            </a:pPr>
            <a:endParaRPr lang="pt-BR" sz="2400" b="1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457200" indent="-457200" algn="ctr" eaLnBrk="1" hangingPunct="1">
              <a:buFont typeface="Wingdings" pitchFamily="2" charset="2"/>
              <a:buChar char="v"/>
            </a:pPr>
            <a:r>
              <a:rPr lang="pt-BR" sz="2400" b="1" dirty="0" smtClean="0">
                <a:solidFill>
                  <a:schemeClr val="tx2"/>
                </a:solidFill>
                <a:latin typeface="Calibri" pitchFamily="34" charset="0"/>
              </a:rPr>
              <a:t>Geralmente sésseis ou movimentam-se pouco</a:t>
            </a:r>
            <a:endParaRPr lang="pt-BR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16386" name="Picture 2" descr="Resultado de imagem para actin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96" y="1388025"/>
            <a:ext cx="3867026" cy="293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Resultado de imagem para cora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198938"/>
            <a:ext cx="4572000" cy="262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Resultado de imagem para hidra do m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19" y="4198938"/>
            <a:ext cx="3854910" cy="265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ixaDeTexto 21"/>
          <p:cNvSpPr txBox="1"/>
          <p:nvPr/>
        </p:nvSpPr>
        <p:spPr>
          <a:xfrm>
            <a:off x="2862686" y="1359028"/>
            <a:ext cx="1464643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Anêmonas  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4343755" y="4225426"/>
            <a:ext cx="1464643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Corais 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2840640" y="4188209"/>
            <a:ext cx="1464643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Hidras </a:t>
            </a:r>
          </a:p>
        </p:txBody>
      </p:sp>
    </p:spTree>
    <p:extLst>
      <p:ext uri="{BB962C8B-B14F-4D97-AF65-F5344CB8AC3E}">
        <p14:creationId xmlns:p14="http://schemas.microsoft.com/office/powerpoint/2010/main" val="130225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502329" y="332656"/>
            <a:ext cx="8488111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tx2"/>
                </a:solidFill>
                <a:latin typeface="Calibri" pitchFamily="34" charset="0"/>
              </a:rPr>
              <a:t>Medusas: Águas-vivas</a:t>
            </a:r>
            <a:endParaRPr lang="pt-BR" sz="3600" b="1" dirty="0">
              <a:solidFill>
                <a:schemeClr val="tx2"/>
              </a:solidFill>
            </a:endParaRPr>
          </a:p>
        </p:txBody>
      </p:sp>
      <p:sp>
        <p:nvSpPr>
          <p:cNvPr id="3" name="AutoShape 7" descr="Resultado de imagem para sapo espécie no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2" name="AutoShape 4" descr="Resultado de imagem para cnidarios desenho ANIMAD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Resultado de imagem para cnidarios desenho ANIMAD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" name="Picture 2" descr="Resultado de imagem para instituto santa luzia logoti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96" y="123397"/>
            <a:ext cx="1471635" cy="117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ixaDeTexto 20"/>
          <p:cNvSpPr txBox="1">
            <a:spLocks noChangeArrowheads="1"/>
          </p:cNvSpPr>
          <p:nvPr/>
        </p:nvSpPr>
        <p:spPr bwMode="auto">
          <a:xfrm>
            <a:off x="4211960" y="1560843"/>
            <a:ext cx="460851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algn="ctr" eaLnBrk="1" hangingPunct="1">
              <a:buFont typeface="Wingdings" pitchFamily="2" charset="2"/>
              <a:buChar char="v"/>
            </a:pPr>
            <a:r>
              <a:rPr lang="pt-BR" sz="2400" b="1" dirty="0" smtClean="0">
                <a:solidFill>
                  <a:schemeClr val="tx2"/>
                </a:solidFill>
                <a:latin typeface="Calibri" pitchFamily="34" charset="0"/>
              </a:rPr>
              <a:t>Corpo em forma de sino;</a:t>
            </a:r>
          </a:p>
          <a:p>
            <a:pPr marL="457200" indent="-457200" algn="ctr" eaLnBrk="1" hangingPunct="1">
              <a:buFont typeface="Wingdings" pitchFamily="2" charset="2"/>
              <a:buChar char="v"/>
            </a:pPr>
            <a:endParaRPr lang="pt-BR" sz="2400" b="1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457200" indent="-457200" algn="ctr" eaLnBrk="1" hangingPunct="1">
              <a:buFont typeface="Wingdings" pitchFamily="2" charset="2"/>
              <a:buChar char="v"/>
            </a:pPr>
            <a:r>
              <a:rPr lang="pt-BR" sz="2400" b="1" dirty="0" smtClean="0">
                <a:solidFill>
                  <a:schemeClr val="tx2"/>
                </a:solidFill>
                <a:latin typeface="Calibri" pitchFamily="34" charset="0"/>
              </a:rPr>
              <a:t>Abertura parte inferior (boca);</a:t>
            </a:r>
          </a:p>
          <a:p>
            <a:pPr marL="457200" indent="-457200" algn="ctr" eaLnBrk="1" hangingPunct="1">
              <a:buFont typeface="Wingdings" pitchFamily="2" charset="2"/>
              <a:buChar char="v"/>
            </a:pPr>
            <a:endParaRPr lang="pt-BR" sz="2400" b="1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457200" indent="-457200" algn="ctr" eaLnBrk="1" hangingPunct="1">
              <a:buFont typeface="Wingdings" pitchFamily="2" charset="2"/>
              <a:buChar char="v"/>
            </a:pPr>
            <a:r>
              <a:rPr lang="pt-BR" sz="2400" b="1" dirty="0" smtClean="0">
                <a:solidFill>
                  <a:schemeClr val="tx2"/>
                </a:solidFill>
                <a:latin typeface="Calibri" pitchFamily="34" charset="0"/>
              </a:rPr>
              <a:t>Móveis</a:t>
            </a:r>
            <a:endParaRPr lang="pt-BR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5" name="AutoShape 2" descr="Resultado de imagem para medusa ma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0843"/>
            <a:ext cx="3778375" cy="2764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5" descr="Resultado de imagem para medusa ma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7720"/>
            <a:ext cx="3778375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8" descr="Resultado de imagem para agua viv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252" y="3503735"/>
            <a:ext cx="5349748" cy="335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89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7" descr="Resultado de imagem para sapo espécie no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2050" name="Picture 2" descr="Resultado de imagem para porífer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40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502329" y="332656"/>
            <a:ext cx="8488111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tx2"/>
                </a:solidFill>
                <a:latin typeface="Calibri" pitchFamily="34" charset="0"/>
              </a:rPr>
              <a:t>Pólipos x Medusas</a:t>
            </a:r>
            <a:endParaRPr lang="pt-BR" sz="3600" b="1" dirty="0">
              <a:solidFill>
                <a:schemeClr val="tx2"/>
              </a:solidFill>
            </a:endParaRPr>
          </a:p>
        </p:txBody>
      </p:sp>
      <p:sp>
        <p:nvSpPr>
          <p:cNvPr id="3" name="AutoShape 7" descr="Resultado de imagem para sapo espécie no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2" name="AutoShape 4" descr="Resultado de imagem para cnidarios desenho ANIMAD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Resultado de imagem para cnidarios desenho ANIMAD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" name="Picture 2" descr="Resultado de imagem para instituto santa luzia logoti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96" y="123397"/>
            <a:ext cx="1471635" cy="117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esultado de imagem para medusa ma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5" descr="Resultado de imagem para medusa ma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1038009"/>
            <a:ext cx="6992738" cy="3831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 descr=" Figura mostrando as formas de pólipo e de medu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4365102"/>
            <a:ext cx="6685132" cy="225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95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502329" y="332656"/>
            <a:ext cx="8488111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tx2"/>
                </a:solidFill>
                <a:latin typeface="Calibri" pitchFamily="34" charset="0"/>
              </a:rPr>
              <a:t>Colônias</a:t>
            </a:r>
            <a:endParaRPr lang="pt-BR" sz="3600" b="1" dirty="0">
              <a:solidFill>
                <a:schemeClr val="tx2"/>
              </a:solidFill>
            </a:endParaRPr>
          </a:p>
        </p:txBody>
      </p:sp>
      <p:sp>
        <p:nvSpPr>
          <p:cNvPr id="3" name="AutoShape 7" descr="Resultado de imagem para sapo espécie no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2" name="AutoShape 4" descr="Resultado de imagem para cnidarios desenho ANIMAD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Resultado de imagem para cnidarios desenho ANIMAD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" name="Picture 2" descr="Resultado de imagem para instituto santa luzia logoti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96" y="123397"/>
            <a:ext cx="1471635" cy="117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ixaDeTexto 20"/>
          <p:cNvSpPr txBox="1">
            <a:spLocks noChangeArrowheads="1"/>
          </p:cNvSpPr>
          <p:nvPr/>
        </p:nvSpPr>
        <p:spPr bwMode="auto">
          <a:xfrm>
            <a:off x="4065140" y="1195411"/>
            <a:ext cx="480797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algn="ctr" eaLnBrk="1" hangingPunct="1">
              <a:buFont typeface="Wingdings" pitchFamily="2" charset="2"/>
              <a:buChar char="v"/>
            </a:pPr>
            <a:r>
              <a:rPr lang="pt-BR" sz="2400" b="1" dirty="0" smtClean="0">
                <a:solidFill>
                  <a:schemeClr val="tx2"/>
                </a:solidFill>
                <a:latin typeface="Calibri" pitchFamily="34" charset="0"/>
              </a:rPr>
              <a:t>Cnidários vivem ligados parecendo um único individuo;</a:t>
            </a:r>
          </a:p>
          <a:p>
            <a:pPr algn="ctr" eaLnBrk="1" hangingPunct="1"/>
            <a:endParaRPr lang="pt-BR" sz="2400" b="1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342900" indent="-342900" algn="ctr" eaLnBrk="1" hangingPunct="1">
              <a:buFont typeface="Wingdings" pitchFamily="2" charset="2"/>
              <a:buChar char="v"/>
            </a:pPr>
            <a:r>
              <a:rPr lang="pt-BR" sz="2400" b="1" dirty="0" smtClean="0">
                <a:solidFill>
                  <a:schemeClr val="tx2"/>
                </a:solidFill>
                <a:latin typeface="Calibri" pitchFamily="34" charset="0"/>
              </a:rPr>
              <a:t>Reunião de diversos indivíduos;</a:t>
            </a:r>
          </a:p>
          <a:p>
            <a:pPr marL="342900" indent="-342900" algn="ctr" eaLnBrk="1" hangingPunct="1">
              <a:buFont typeface="Wingdings" pitchFamily="2" charset="2"/>
              <a:buChar char="v"/>
            </a:pPr>
            <a:endParaRPr lang="pt-BR" sz="2400" b="1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342900" indent="-342900" algn="ctr" eaLnBrk="1" hangingPunct="1">
              <a:buFont typeface="Wingdings" pitchFamily="2" charset="2"/>
              <a:buChar char="v"/>
            </a:pPr>
            <a:r>
              <a:rPr lang="pt-BR" sz="2400" b="1" dirty="0" smtClean="0">
                <a:solidFill>
                  <a:schemeClr val="tx2"/>
                </a:solidFill>
                <a:latin typeface="Calibri" pitchFamily="34" charset="0"/>
              </a:rPr>
              <a:t>Cada um possui um função.</a:t>
            </a:r>
            <a:endParaRPr lang="pt-BR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5" name="AutoShape 2" descr="Resultado de imagem para medusa ma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5" descr="Resultado de imagem para medusa ma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2" descr="Resultado de imagem para caravela portuguesa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76" y="1896496"/>
            <a:ext cx="3972014" cy="2963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526528" y="1485371"/>
            <a:ext cx="2463825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Caravela -portuguesa  </a:t>
            </a:r>
          </a:p>
        </p:txBody>
      </p:sp>
      <p:pic>
        <p:nvPicPr>
          <p:cNvPr id="19461" name="Picture 5" descr="Resultado de imagem para cora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147" y="4077072"/>
            <a:ext cx="5068293" cy="264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4827282" y="3707740"/>
            <a:ext cx="2463825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Corais </a:t>
            </a:r>
          </a:p>
        </p:txBody>
      </p:sp>
    </p:spTree>
    <p:extLst>
      <p:ext uri="{BB962C8B-B14F-4D97-AF65-F5344CB8AC3E}">
        <p14:creationId xmlns:p14="http://schemas.microsoft.com/office/powerpoint/2010/main" val="149189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502329" y="332656"/>
            <a:ext cx="8488111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tx2"/>
                </a:solidFill>
                <a:latin typeface="Calibri" pitchFamily="34" charset="0"/>
              </a:rPr>
              <a:t>Caravela - portuguesa</a:t>
            </a:r>
            <a:endParaRPr lang="pt-BR" sz="3600" b="1" dirty="0">
              <a:solidFill>
                <a:schemeClr val="tx2"/>
              </a:solidFill>
            </a:endParaRPr>
          </a:p>
        </p:txBody>
      </p:sp>
      <p:sp>
        <p:nvSpPr>
          <p:cNvPr id="3" name="AutoShape 7" descr="Resultado de imagem para sapo espécie no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2" name="AutoShape 4" descr="Resultado de imagem para cnidarios desenho ANIMAD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Resultado de imagem para cnidarios desenho ANIMAD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" name="Picture 2" descr="Resultado de imagem para instituto santa luzia logoti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96" y="123397"/>
            <a:ext cx="1471635" cy="117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ixaDeTexto 20"/>
          <p:cNvSpPr txBox="1">
            <a:spLocks noChangeArrowheads="1"/>
          </p:cNvSpPr>
          <p:nvPr/>
        </p:nvSpPr>
        <p:spPr bwMode="auto">
          <a:xfrm>
            <a:off x="155575" y="4692515"/>
            <a:ext cx="85208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algn="ctr" eaLnBrk="1" hangingPunct="1">
              <a:buFont typeface="Wingdings" pitchFamily="2" charset="2"/>
              <a:buChar char="v"/>
            </a:pPr>
            <a:r>
              <a:rPr lang="pt-BR" sz="2400" b="1" dirty="0" smtClean="0">
                <a:solidFill>
                  <a:schemeClr val="tx2"/>
                </a:solidFill>
                <a:latin typeface="Calibri" pitchFamily="34" charset="0"/>
              </a:rPr>
              <a:t>Colônia composta por  vários pólipos com diversas funções:</a:t>
            </a:r>
            <a:endParaRPr lang="pt-BR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5" name="AutoShape 2" descr="Resultado de imagem para medusa ma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5" descr="Resultado de imagem para medusa ma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2" descr="Resultado de imagem para caravela portuguesa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482" name="Picture 2" descr="Resultado de imagem para caravela portugue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371" y="1263061"/>
            <a:ext cx="6124025" cy="342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917575" y="5373216"/>
            <a:ext cx="6890821" cy="12003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b="1" dirty="0" smtClean="0">
                <a:solidFill>
                  <a:schemeClr val="bg1"/>
                </a:solidFill>
              </a:rPr>
              <a:t>Pólipo flutuador: cheio de gás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b="1" dirty="0" smtClean="0">
                <a:solidFill>
                  <a:schemeClr val="bg1"/>
                </a:solidFill>
              </a:rPr>
              <a:t>Pólipo com tentáculos: defesa e captura alimentos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b="1" dirty="0" smtClean="0">
                <a:solidFill>
                  <a:schemeClr val="bg1"/>
                </a:solidFill>
              </a:rPr>
              <a:t>Pólipos que realizam digestão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b="1" dirty="0" smtClean="0">
                <a:solidFill>
                  <a:schemeClr val="bg1"/>
                </a:solidFill>
              </a:rPr>
              <a:t>Pólipos responsáveis pela reprodução da  colônia  </a:t>
            </a:r>
          </a:p>
        </p:txBody>
      </p:sp>
    </p:spTree>
    <p:extLst>
      <p:ext uri="{BB962C8B-B14F-4D97-AF65-F5344CB8AC3E}">
        <p14:creationId xmlns:p14="http://schemas.microsoft.com/office/powerpoint/2010/main" val="241540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502329" y="332656"/>
            <a:ext cx="8488111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tx2"/>
                </a:solidFill>
                <a:latin typeface="Calibri" pitchFamily="34" charset="0"/>
              </a:rPr>
              <a:t>Alimentação</a:t>
            </a:r>
            <a:endParaRPr lang="pt-BR" sz="3600" b="1" dirty="0">
              <a:solidFill>
                <a:schemeClr val="tx2"/>
              </a:solidFill>
            </a:endParaRPr>
          </a:p>
        </p:txBody>
      </p:sp>
      <p:sp>
        <p:nvSpPr>
          <p:cNvPr id="3" name="AutoShape 7" descr="Resultado de imagem para sapo espécie no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2" name="AutoShape 4" descr="Resultado de imagem para cnidarios desenho ANIMAD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Resultado de imagem para cnidarios desenho ANIMAD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" name="Picture 2" descr="Resultado de imagem para instituto santa luzia logoti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96" y="123397"/>
            <a:ext cx="1471635" cy="117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ixaDeTexto 20"/>
          <p:cNvSpPr txBox="1">
            <a:spLocks noChangeArrowheads="1"/>
          </p:cNvSpPr>
          <p:nvPr/>
        </p:nvSpPr>
        <p:spPr bwMode="auto">
          <a:xfrm>
            <a:off x="307975" y="5866214"/>
            <a:ext cx="85208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algn="ctr" eaLnBrk="1" hangingPunct="1">
              <a:buFont typeface="Wingdings" pitchFamily="2" charset="2"/>
              <a:buChar char="v"/>
            </a:pPr>
            <a:r>
              <a:rPr lang="pt-BR" sz="2400" b="1" dirty="0" smtClean="0">
                <a:solidFill>
                  <a:schemeClr val="tx2"/>
                </a:solidFill>
                <a:latin typeface="Calibri" pitchFamily="34" charset="0"/>
              </a:rPr>
              <a:t>Corpo (epiderme) coberta por células com toxinas </a:t>
            </a:r>
          </a:p>
          <a:p>
            <a:pPr algn="ctr" eaLnBrk="1" hangingPunct="1"/>
            <a:r>
              <a:rPr lang="pt-BR" sz="2400" b="1" dirty="0" smtClean="0">
                <a:solidFill>
                  <a:schemeClr val="tx2"/>
                </a:solidFill>
                <a:latin typeface="Calibri" pitchFamily="34" charset="0"/>
              </a:rPr>
              <a:t>= </a:t>
            </a:r>
            <a:r>
              <a:rPr lang="pt-BR" sz="2400" b="1" dirty="0" err="1" smtClean="0">
                <a:solidFill>
                  <a:schemeClr val="tx2"/>
                </a:solidFill>
                <a:latin typeface="Calibri" pitchFamily="34" charset="0"/>
              </a:rPr>
              <a:t>cnidócitos</a:t>
            </a:r>
            <a:r>
              <a:rPr lang="pt-BR" sz="2400" b="1" dirty="0" smtClean="0">
                <a:solidFill>
                  <a:schemeClr val="tx2"/>
                </a:solidFill>
                <a:latin typeface="Calibri" pitchFamily="34" charset="0"/>
              </a:rPr>
              <a:t> ou </a:t>
            </a:r>
            <a:r>
              <a:rPr lang="pt-BR" sz="2400" b="1" dirty="0" err="1" smtClean="0">
                <a:solidFill>
                  <a:schemeClr val="tx2"/>
                </a:solidFill>
                <a:latin typeface="Calibri" pitchFamily="34" charset="0"/>
              </a:rPr>
              <a:t>cnidoblatos</a:t>
            </a:r>
            <a:endParaRPr lang="pt-BR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5" name="AutoShape 2" descr="Resultado de imagem para medusa ma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5" descr="Resultado de imagem para medusa ma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2" descr="Resultado de imagem para caravela portuguesa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4" name="Picture 4" descr="post-114-11331070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906" y="2060848"/>
            <a:ext cx="35560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542685"/>
            <a:ext cx="3851473" cy="3497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4929304" y="1300705"/>
            <a:ext cx="3558735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tx2"/>
                </a:solidFill>
                <a:latin typeface="Calibri" pitchFamily="34" charset="0"/>
              </a:rPr>
              <a:t>Cnidoblastos</a:t>
            </a:r>
            <a:endParaRPr lang="pt-BR" sz="3600" b="1" dirty="0">
              <a:solidFill>
                <a:schemeClr val="tx2"/>
              </a:solidFill>
            </a:endParaRPr>
          </a:p>
        </p:txBody>
      </p:sp>
      <p:cxnSp>
        <p:nvCxnSpPr>
          <p:cNvPr id="18" name="Conector de seta reta 17"/>
          <p:cNvCxnSpPr/>
          <p:nvPr/>
        </p:nvCxnSpPr>
        <p:spPr>
          <a:xfrm>
            <a:off x="3203848" y="3861048"/>
            <a:ext cx="187220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170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502329" y="332656"/>
            <a:ext cx="8488111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tx2"/>
                </a:solidFill>
                <a:latin typeface="Calibri" pitchFamily="34" charset="0"/>
              </a:rPr>
              <a:t>Alimentação</a:t>
            </a:r>
            <a:endParaRPr lang="pt-BR" sz="3600" b="1" dirty="0">
              <a:solidFill>
                <a:schemeClr val="tx2"/>
              </a:solidFill>
            </a:endParaRPr>
          </a:p>
        </p:txBody>
      </p:sp>
      <p:sp>
        <p:nvSpPr>
          <p:cNvPr id="3" name="AutoShape 7" descr="Resultado de imagem para sapo espécie no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2" name="AutoShape 4" descr="Resultado de imagem para cnidarios desenho ANIMAD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Resultado de imagem para cnidarios desenho ANIMAD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" name="Picture 2" descr="Resultado de imagem para instituto santa luzia logotip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96" y="123397"/>
            <a:ext cx="1471635" cy="117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esultado de imagem para medusa ma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5" descr="Resultado de imagem para medusa ma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2" descr="Resultado de imagem para caravela portuguesa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4" name="Picture 4" descr="post-114-11331070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856" y="2068570"/>
            <a:ext cx="35560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4929304" y="1300705"/>
            <a:ext cx="3558735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tx2"/>
                </a:solidFill>
                <a:latin typeface="Calibri" pitchFamily="34" charset="0"/>
              </a:rPr>
              <a:t>Cnidoblastos</a:t>
            </a:r>
            <a:endParaRPr lang="pt-BR" sz="3600" b="1" dirty="0">
              <a:solidFill>
                <a:schemeClr val="tx2"/>
              </a:solidFill>
            </a:endParaRPr>
          </a:p>
        </p:txBody>
      </p:sp>
      <p:grpSp>
        <p:nvGrpSpPr>
          <p:cNvPr id="15" name="Grupo 14"/>
          <p:cNvGrpSpPr>
            <a:grpSpLocks/>
          </p:cNvGrpSpPr>
          <p:nvPr/>
        </p:nvGrpSpPr>
        <p:grpSpPr bwMode="auto">
          <a:xfrm>
            <a:off x="352149" y="1947035"/>
            <a:ext cx="4582145" cy="3522465"/>
            <a:chOff x="179388" y="3140968"/>
            <a:chExt cx="4815612" cy="244827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6" name="Retângulo 15"/>
            <p:cNvSpPr/>
            <p:nvPr/>
          </p:nvSpPr>
          <p:spPr>
            <a:xfrm>
              <a:off x="179388" y="3140968"/>
              <a:ext cx="4815612" cy="244827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pt-BR"/>
            </a:p>
          </p:txBody>
        </p:sp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251458" y="3395608"/>
              <a:ext cx="4516959" cy="126212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pt-BR" altLang="pt-BR" sz="2400" b="1" dirty="0"/>
                <a:t>* </a:t>
              </a:r>
              <a:r>
                <a:rPr lang="pt-BR" altLang="pt-BR" sz="2200" b="1" dirty="0"/>
                <a:t>cnidoblastos</a:t>
              </a:r>
              <a:r>
                <a:rPr lang="pt-BR" altLang="pt-BR" sz="2200" dirty="0"/>
                <a:t> – contém um</a:t>
              </a:r>
            </a:p>
            <a:p>
              <a:r>
                <a:rPr lang="pt-BR" altLang="pt-BR" sz="2200" dirty="0"/>
                <a:t>filamento perfurante associado</a:t>
              </a:r>
            </a:p>
            <a:p>
              <a:r>
                <a:rPr lang="pt-BR" altLang="pt-BR" sz="2200" dirty="0"/>
                <a:t>à uma vesícula (nematocisto),</a:t>
              </a:r>
            </a:p>
            <a:p>
              <a:r>
                <a:rPr lang="pt-BR" altLang="pt-BR" sz="2200" dirty="0"/>
                <a:t>que libera uma substância tóxica</a:t>
              </a:r>
            </a:p>
            <a:p>
              <a:r>
                <a:rPr lang="pt-BR" altLang="pt-BR" sz="2200" dirty="0"/>
                <a:t>(</a:t>
              </a:r>
              <a:r>
                <a:rPr lang="pt-BR" altLang="pt-BR" sz="2200" dirty="0" err="1"/>
                <a:t>actinocongestina</a:t>
              </a:r>
              <a:r>
                <a:rPr lang="pt-BR" altLang="pt-BR" sz="2200" dirty="0"/>
                <a:t>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893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upo 2"/>
          <p:cNvGrpSpPr>
            <a:grpSpLocks/>
          </p:cNvGrpSpPr>
          <p:nvPr/>
        </p:nvGrpSpPr>
        <p:grpSpPr bwMode="auto">
          <a:xfrm>
            <a:off x="323850" y="1087438"/>
            <a:ext cx="4751388" cy="4451350"/>
            <a:chOff x="323528" y="1087660"/>
            <a:chExt cx="4751388" cy="4451208"/>
          </a:xfrm>
        </p:grpSpPr>
        <p:pic>
          <p:nvPicPr>
            <p:cNvPr id="7175" name="Picture 4" descr="0,,10710021,0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087660"/>
              <a:ext cx="4751388" cy="367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Text Box 5"/>
            <p:cNvSpPr txBox="1">
              <a:spLocks noChangeArrowheads="1"/>
            </p:cNvSpPr>
            <p:nvPr/>
          </p:nvSpPr>
          <p:spPr bwMode="auto">
            <a:xfrm>
              <a:off x="698310" y="4830985"/>
              <a:ext cx="3945705" cy="7078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pt-BR" altLang="pt-BR" sz="2000" b="1" dirty="0">
                  <a:solidFill>
                    <a:schemeClr val="accent1"/>
                  </a:solidFill>
                </a:rPr>
                <a:t>Peixe palhaço entre tentáculos</a:t>
              </a:r>
            </a:p>
            <a:p>
              <a:r>
                <a:rPr lang="pt-BR" altLang="pt-BR" sz="2000" b="1" dirty="0">
                  <a:solidFill>
                    <a:schemeClr val="accent1"/>
                  </a:solidFill>
                </a:rPr>
                <a:t>de anêmona</a:t>
              </a:r>
            </a:p>
          </p:txBody>
        </p:sp>
      </p:grpSp>
      <p:grpSp>
        <p:nvGrpSpPr>
          <p:cNvPr id="4" name="Grupo 3"/>
          <p:cNvGrpSpPr>
            <a:grpSpLocks/>
          </p:cNvGrpSpPr>
          <p:nvPr/>
        </p:nvGrpSpPr>
        <p:grpSpPr bwMode="auto">
          <a:xfrm>
            <a:off x="5291138" y="333375"/>
            <a:ext cx="3530600" cy="5913438"/>
            <a:chOff x="5292080" y="260572"/>
            <a:chExt cx="3528393" cy="5915229"/>
          </a:xfrm>
        </p:grpSpPr>
        <p:pic>
          <p:nvPicPr>
            <p:cNvPr id="7172" name="Picture 4" descr="fotocena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260572"/>
              <a:ext cx="3528392" cy="2494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3" name="Picture 5" descr="cr-nemo-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1" y="2924944"/>
              <a:ext cx="3528392" cy="2716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4" name="Text Box 6"/>
            <p:cNvSpPr txBox="1">
              <a:spLocks noChangeArrowheads="1"/>
            </p:cNvSpPr>
            <p:nvPr/>
          </p:nvSpPr>
          <p:spPr bwMode="auto">
            <a:xfrm>
              <a:off x="5555599" y="5775647"/>
              <a:ext cx="3048247" cy="400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pt-BR" altLang="pt-BR" sz="2000" b="1" dirty="0"/>
                <a:t>“</a:t>
              </a:r>
              <a:r>
                <a:rPr lang="pt-BR" altLang="pt-BR" sz="2000" b="1" dirty="0">
                  <a:solidFill>
                    <a:schemeClr val="accent1"/>
                  </a:solidFill>
                </a:rPr>
                <a:t>o campo de medusas”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87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502329" y="332656"/>
            <a:ext cx="8488111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tx2"/>
                </a:solidFill>
                <a:latin typeface="Calibri" pitchFamily="34" charset="0"/>
              </a:rPr>
              <a:t>Liberação de toxina</a:t>
            </a:r>
            <a:endParaRPr lang="pt-BR" sz="3600" b="1" dirty="0">
              <a:solidFill>
                <a:schemeClr val="tx2"/>
              </a:solidFill>
            </a:endParaRPr>
          </a:p>
        </p:txBody>
      </p:sp>
      <p:sp>
        <p:nvSpPr>
          <p:cNvPr id="3" name="AutoShape 7" descr="Resultado de imagem para sapo espécie no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2" name="AutoShape 4" descr="Resultado de imagem para cnidarios desenho ANIMAD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Resultado de imagem para cnidarios desenho ANIMAD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" name="Picture 2" descr="Resultado de imagem para instituto santa luzia logoti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96" y="123397"/>
            <a:ext cx="1471635" cy="117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esultado de imagem para medusa ma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5" descr="Resultado de imagem para medusa ma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2" descr="Resultado de imagem para caravela portuguesa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4" name="Picture 4" descr="post-114-11331070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72" y="3732001"/>
            <a:ext cx="2896302" cy="310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348880"/>
            <a:ext cx="5448777" cy="3729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32618" y="1300705"/>
            <a:ext cx="3531270" cy="2431296"/>
            <a:chOff x="3710628" y="4381600"/>
            <a:chExt cx="4962462" cy="244827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0" name="Retângulo 19"/>
            <p:cNvSpPr/>
            <p:nvPr/>
          </p:nvSpPr>
          <p:spPr>
            <a:xfrm>
              <a:off x="3710628" y="4381600"/>
              <a:ext cx="4962462" cy="244827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pt-BR"/>
            </a:p>
          </p:txBody>
        </p:sp>
        <p:sp>
          <p:nvSpPr>
            <p:cNvPr id="21" name="Text Box 7"/>
            <p:cNvSpPr txBox="1">
              <a:spLocks noChangeArrowheads="1"/>
            </p:cNvSpPr>
            <p:nvPr/>
          </p:nvSpPr>
          <p:spPr bwMode="auto">
            <a:xfrm>
              <a:off x="3857478" y="4657728"/>
              <a:ext cx="4815612" cy="179756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just"/>
              <a:r>
                <a:rPr lang="pt-BR" altLang="pt-BR" sz="2200" dirty="0" smtClean="0"/>
                <a:t>O cnidoblasto ao ser tocado, um pequeno fio se desenrola e a ponta penetra na pele da presa, injetando  uma toxina</a:t>
              </a:r>
              <a:endParaRPr lang="pt-BR" altLang="pt-BR" sz="2200" dirty="0"/>
            </a:p>
          </p:txBody>
        </p:sp>
      </p:grp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4007047" y="1448367"/>
            <a:ext cx="4562457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/>
            <a:r>
              <a:rPr lang="pt-BR" altLang="pt-BR" sz="2200" dirty="0" smtClean="0"/>
              <a:t>Paralisação e morte de pequenos animais que servem de alimento</a:t>
            </a:r>
            <a:endParaRPr lang="pt-BR" altLang="pt-BR" sz="2200" dirty="0"/>
          </a:p>
        </p:txBody>
      </p:sp>
    </p:spTree>
    <p:extLst>
      <p:ext uri="{BB962C8B-B14F-4D97-AF65-F5344CB8AC3E}">
        <p14:creationId xmlns:p14="http://schemas.microsoft.com/office/powerpoint/2010/main" val="189882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499103" y="233903"/>
            <a:ext cx="8488111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tx2"/>
                </a:solidFill>
                <a:latin typeface="Calibri" pitchFamily="34" charset="0"/>
              </a:rPr>
              <a:t>Liberação de toxina: queimadura</a:t>
            </a:r>
            <a:endParaRPr lang="pt-BR" sz="3600" b="1" dirty="0">
              <a:solidFill>
                <a:schemeClr val="tx2"/>
              </a:solidFill>
            </a:endParaRPr>
          </a:p>
        </p:txBody>
      </p:sp>
      <p:sp>
        <p:nvSpPr>
          <p:cNvPr id="3" name="AutoShape 7" descr="Resultado de imagem para sapo espécie no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2" name="AutoShape 4" descr="Resultado de imagem para cnidarios desenho ANIMAD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Resultado de imagem para cnidarios desenho ANIMAD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" name="Picture 2" descr="Resultado de imagem para instituto santa luzia logotip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96" y="123397"/>
            <a:ext cx="1471635" cy="117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esultado de imagem para medusa ma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5" descr="Resultado de imagem para medusa ma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2" descr="Resultado de imagem para caravela portuguesa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5602" name="Picture 2" descr="Resultado de imagem para cuida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46196"/>
            <a:ext cx="345638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m para agua viva beira da praia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6" descr="Resultado de imagem para agua viva beira da praia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5609" name="Picture 9" descr="Resultado de imagem para queimadura de agua viva na per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94002" y="4401919"/>
            <a:ext cx="2830896" cy="212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1" name="Picture 11" descr="Resultado de imagem para queimadura de agua viva na pern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4020519"/>
            <a:ext cx="1784184" cy="288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3" name="Picture 13" descr="Resultado de imagem para queimadura de agua viva na pern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6" y="1412776"/>
            <a:ext cx="3610712" cy="24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5" name="Picture 15" descr="Resultado de imagem para queimadura de agua viva na pern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748" y="4665641"/>
            <a:ext cx="2857500" cy="196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6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502329" y="332656"/>
            <a:ext cx="8488111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tx2"/>
                </a:solidFill>
                <a:latin typeface="Calibri" pitchFamily="34" charset="0"/>
              </a:rPr>
              <a:t>Digestão</a:t>
            </a:r>
            <a:endParaRPr lang="pt-BR" sz="3600" b="1" dirty="0">
              <a:solidFill>
                <a:schemeClr val="tx2"/>
              </a:solidFill>
            </a:endParaRPr>
          </a:p>
        </p:txBody>
      </p:sp>
      <p:sp>
        <p:nvSpPr>
          <p:cNvPr id="3" name="AutoShape 7" descr="Resultado de imagem para sapo espécie no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2" name="AutoShape 4" descr="Resultado de imagem para cnidarios desenho ANIMAD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Resultado de imagem para cnidarios desenho ANIMAD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" name="Picture 2" descr="Resultado de imagem para instituto santa luzia logoti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96" y="123397"/>
            <a:ext cx="1471635" cy="117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esultado de imagem para medusa ma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5" descr="Resultado de imagem para medusa ma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2" descr="Resultado de imagem para caravela portuguesa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8" name="Picture 5" descr="3337687050_dc60b55f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888090"/>
            <a:ext cx="7391651" cy="4969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502329" y="1300705"/>
            <a:ext cx="758270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pt-BR" altLang="pt-BR" sz="1800" dirty="0" smtClean="0"/>
              <a:t>Restos não digeridos são liberados pelo boca, pois não possuem ânus</a:t>
            </a:r>
            <a:endParaRPr lang="pt-BR" altLang="pt-BR" sz="1800" dirty="0"/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6841114" y="1932839"/>
            <a:ext cx="2123728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/>
            <a:r>
              <a:rPr lang="pt-BR" altLang="pt-BR" sz="2200" dirty="0" smtClean="0"/>
              <a:t>Celenterados = </a:t>
            </a:r>
          </a:p>
          <a:p>
            <a:pPr algn="just"/>
            <a:r>
              <a:rPr lang="pt-BR" altLang="pt-BR" sz="2200" dirty="0" smtClean="0"/>
              <a:t>Intestino “oco”</a:t>
            </a:r>
            <a:endParaRPr lang="pt-BR" altLang="pt-BR" sz="2200" dirty="0"/>
          </a:p>
        </p:txBody>
      </p:sp>
    </p:spTree>
    <p:extLst>
      <p:ext uri="{BB962C8B-B14F-4D97-AF65-F5344CB8AC3E}">
        <p14:creationId xmlns:p14="http://schemas.microsoft.com/office/powerpoint/2010/main" val="70372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2" name="Text Box 7"/>
          <p:cNvSpPr txBox="1">
            <a:spLocks noChangeArrowheads="1"/>
          </p:cNvSpPr>
          <p:nvPr/>
        </p:nvSpPr>
        <p:spPr bwMode="auto">
          <a:xfrm>
            <a:off x="667949" y="3275013"/>
            <a:ext cx="3159125" cy="4619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400" b="1" dirty="0"/>
              <a:t>SISTEMA NERVOSO</a:t>
            </a:r>
          </a:p>
        </p:txBody>
      </p:sp>
      <p:sp>
        <p:nvSpPr>
          <p:cNvPr id="10253" name="Text Box 8"/>
          <p:cNvSpPr txBox="1">
            <a:spLocks noChangeArrowheads="1"/>
          </p:cNvSpPr>
          <p:nvPr/>
        </p:nvSpPr>
        <p:spPr bwMode="auto">
          <a:xfrm>
            <a:off x="611188" y="3995738"/>
            <a:ext cx="4019550" cy="1201737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400"/>
              <a:t>Tipo difuso (rede de células</a:t>
            </a:r>
          </a:p>
          <a:p>
            <a:r>
              <a:rPr lang="pt-BR" altLang="pt-BR" sz="2400"/>
              <a:t>nervosas, ligadas entre si</a:t>
            </a:r>
          </a:p>
          <a:p>
            <a:r>
              <a:rPr lang="pt-BR" altLang="pt-BR" sz="2400"/>
              <a:t>por pontes citoplasmáticas).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23850" y="549275"/>
            <a:ext cx="8531225" cy="46196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400" b="1" dirty="0"/>
              <a:t>SISTEMA RESPIRATÓRIO, CIRCULATÓRIO E EXCRETOR</a:t>
            </a:r>
          </a:p>
        </p:txBody>
      </p:sp>
      <p:grpSp>
        <p:nvGrpSpPr>
          <p:cNvPr id="3" name="Grupo 2"/>
          <p:cNvGrpSpPr>
            <a:grpSpLocks/>
          </p:cNvGrpSpPr>
          <p:nvPr/>
        </p:nvGrpSpPr>
        <p:grpSpPr bwMode="auto">
          <a:xfrm>
            <a:off x="539750" y="1187450"/>
            <a:ext cx="7777163" cy="1449388"/>
            <a:chOff x="539750" y="1187450"/>
            <a:chExt cx="7776666" cy="1449462"/>
          </a:xfrm>
        </p:grpSpPr>
        <p:sp>
          <p:nvSpPr>
            <p:cNvPr id="2" name="Retângulo 1"/>
            <p:cNvSpPr/>
            <p:nvPr/>
          </p:nvSpPr>
          <p:spPr>
            <a:xfrm>
              <a:off x="539750" y="1187450"/>
              <a:ext cx="7776666" cy="1449462"/>
            </a:xfrm>
            <a:prstGeom prst="rect">
              <a:avLst/>
            </a:prstGeom>
            <a:solidFill>
              <a:srgbClr val="CCFF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0250" name="Text Box 5"/>
            <p:cNvSpPr txBox="1">
              <a:spLocks noChangeArrowheads="1"/>
            </p:cNvSpPr>
            <p:nvPr/>
          </p:nvSpPr>
          <p:spPr bwMode="auto">
            <a:xfrm>
              <a:off x="609103" y="1238845"/>
              <a:ext cx="1638300" cy="461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pt-BR" altLang="pt-BR" sz="2400"/>
                <a:t>Ausentes. </a:t>
              </a:r>
            </a:p>
          </p:txBody>
        </p:sp>
      </p:grpSp>
      <p:sp>
        <p:nvSpPr>
          <p:cNvPr id="10251" name="Text Box 6"/>
          <p:cNvSpPr txBox="1">
            <a:spLocks noChangeArrowheads="1"/>
          </p:cNvSpPr>
          <p:nvPr/>
        </p:nvSpPr>
        <p:spPr bwMode="auto">
          <a:xfrm>
            <a:off x="609600" y="1700213"/>
            <a:ext cx="7707313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400"/>
              <a:t>Trocas gasosas e excreção realizadas por difusão pela</a:t>
            </a:r>
          </a:p>
          <a:p>
            <a:r>
              <a:rPr lang="pt-BR" altLang="pt-BR" sz="2400"/>
              <a:t>superfície do corpo.</a:t>
            </a:r>
          </a:p>
        </p:txBody>
      </p:sp>
      <p:pic>
        <p:nvPicPr>
          <p:cNvPr id="11" name="Picture 4" descr="hydra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90615"/>
            <a:ext cx="3600450" cy="324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431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 animBg="1"/>
      <p:bldP spid="10253" grpId="0" animBg="1"/>
      <p:bldP spid="102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502329" y="332656"/>
            <a:ext cx="8488111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tx2"/>
                </a:solidFill>
                <a:latin typeface="Calibri" pitchFamily="34" charset="0"/>
              </a:rPr>
              <a:t>Quem são os Poríferos?</a:t>
            </a:r>
            <a:endParaRPr lang="pt-BR" sz="3600" b="1" dirty="0">
              <a:solidFill>
                <a:schemeClr val="tx2"/>
              </a:solidFill>
            </a:endParaRPr>
          </a:p>
        </p:txBody>
      </p:sp>
      <p:pic>
        <p:nvPicPr>
          <p:cNvPr id="9" name="Picture 2" descr="Resultado de imagem para instituto santa luzia logoti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77" y="210716"/>
            <a:ext cx="1952625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7" descr="Resultado de imagem para sapo espécie no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grpSp>
        <p:nvGrpSpPr>
          <p:cNvPr id="10" name="Grupo 9"/>
          <p:cNvGrpSpPr>
            <a:grpSpLocks/>
          </p:cNvGrpSpPr>
          <p:nvPr/>
        </p:nvGrpSpPr>
        <p:grpSpPr bwMode="auto">
          <a:xfrm>
            <a:off x="1531829" y="2132856"/>
            <a:ext cx="6847929" cy="3640803"/>
            <a:chOff x="251520" y="548680"/>
            <a:chExt cx="8640960" cy="5472608"/>
          </a:xfrm>
        </p:grpSpPr>
        <p:pic>
          <p:nvPicPr>
            <p:cNvPr id="11" name="Picture 2" descr="http://3.bp.blogspot.com/_BDjrPHe63Cs/S8UBSLxLDrI/AAAAAAAAAB0/IIKbzJIISag/s320/spongebob_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548680"/>
              <a:ext cx="4392488" cy="5472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WordArt 7"/>
            <p:cNvSpPr>
              <a:spLocks noChangeArrowheads="1" noChangeShapeType="1" noTextEdit="1"/>
            </p:cNvSpPr>
            <p:nvPr/>
          </p:nvSpPr>
          <p:spPr bwMode="auto">
            <a:xfrm>
              <a:off x="4140200" y="1340792"/>
              <a:ext cx="4752280" cy="2808288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Wave1">
                <a:avLst>
                  <a:gd name="adj1" fmla="val 13005"/>
                  <a:gd name="adj2" fmla="val 0"/>
                </a:avLst>
              </a:prstTxWarp>
            </a:bodyPr>
            <a:lstStyle/>
            <a:p>
              <a:pPr algn="ctr"/>
              <a:r>
                <a:rPr lang="pt-BR" sz="3600" kern="10" dirty="0">
                  <a:solidFill>
                    <a:srgbClr val="CC3300"/>
                  </a:solidFill>
                  <a:effectLst>
                    <a:outerShdw dist="53882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PORÍFEROS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987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653061" y="210716"/>
            <a:ext cx="8488111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tx2"/>
                </a:solidFill>
                <a:latin typeface="Calibri" pitchFamily="34" charset="0"/>
              </a:rPr>
              <a:t> Reprodução Assexuada e Sexuada</a:t>
            </a:r>
          </a:p>
        </p:txBody>
      </p:sp>
      <p:pic>
        <p:nvPicPr>
          <p:cNvPr id="9" name="Picture 2" descr="Resultado de imagem para instituto santa luzia logoti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77" y="210716"/>
            <a:ext cx="1327619" cy="106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7" descr="Resultado de imagem para sapo espécie no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1025738" y="1700356"/>
            <a:ext cx="7735364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1) Assexuada: geralmente por brotamento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4893420" y="3157705"/>
            <a:ext cx="213911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pt-BR" sz="3600" b="1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367541" y="4923414"/>
            <a:ext cx="102185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pt-BR" sz="3600" b="1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3586223" y="4909945"/>
            <a:ext cx="102185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pt-BR" sz="3600" b="1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67" y="2436020"/>
            <a:ext cx="6761162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1029434" y="5805264"/>
            <a:ext cx="7735364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Se o broto permanecer ligado, forma-se um colônia: caravela e corais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24232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653061" y="210716"/>
            <a:ext cx="8488111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tx2"/>
                </a:solidFill>
                <a:latin typeface="Calibri" pitchFamily="34" charset="0"/>
              </a:rPr>
              <a:t> Reprodução Assexuada e Sexuada</a:t>
            </a:r>
          </a:p>
        </p:txBody>
      </p:sp>
      <p:pic>
        <p:nvPicPr>
          <p:cNvPr id="9" name="Picture 2" descr="Resultado de imagem para instituto santa luzia logoti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77" y="210716"/>
            <a:ext cx="1327619" cy="106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7" descr="Resultado de imagem para sapo espécie no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1011946" y="1399045"/>
            <a:ext cx="7735364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1) </a:t>
            </a:r>
            <a:r>
              <a:rPr lang="pt-BR" sz="2400" b="1" dirty="0">
                <a:solidFill>
                  <a:schemeClr val="bg1"/>
                </a:solidFill>
              </a:rPr>
              <a:t>S</a:t>
            </a:r>
            <a:r>
              <a:rPr lang="pt-BR" sz="2400" b="1" dirty="0" smtClean="0">
                <a:solidFill>
                  <a:schemeClr val="bg1"/>
                </a:solidFill>
              </a:rPr>
              <a:t>exuada: Formação de gametas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4893420" y="3157705"/>
            <a:ext cx="213911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pt-BR" sz="3600" b="1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367541" y="4923414"/>
            <a:ext cx="102185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pt-BR" sz="3600" b="1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3586223" y="4909945"/>
            <a:ext cx="102185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pt-BR" sz="3600" b="1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460457" y="5646709"/>
            <a:ext cx="2750478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</a:t>
            </a:r>
            <a:r>
              <a:rPr lang="pt-BR" sz="2400" b="1" dirty="0" smtClean="0"/>
              <a:t>ruzamento de gametas  feminino e masculino</a:t>
            </a:r>
            <a:endParaRPr lang="pt-BR" sz="2400" b="1" dirty="0"/>
          </a:p>
        </p:txBody>
      </p:sp>
      <p:pic>
        <p:nvPicPr>
          <p:cNvPr id="28674" name="Picture 2" descr="Resultado de imagem para reprodução sexuada cnidar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67" y="2348880"/>
            <a:ext cx="7950409" cy="317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3347864" y="5657671"/>
            <a:ext cx="2246422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pt-BR" sz="2400" b="1" dirty="0" smtClean="0"/>
          </a:p>
          <a:p>
            <a:pPr algn="ctr"/>
            <a:r>
              <a:rPr lang="pt-BR" sz="2400" b="1" dirty="0" smtClean="0"/>
              <a:t>Fecundação</a:t>
            </a:r>
          </a:p>
          <a:p>
            <a:pPr algn="ctr"/>
            <a:endParaRPr lang="pt-BR" sz="2400" b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5858303" y="5657670"/>
            <a:ext cx="2970573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Formação de larva</a:t>
            </a:r>
          </a:p>
          <a:p>
            <a:pPr algn="ctr"/>
            <a:r>
              <a:rPr lang="pt-BR" sz="2400" b="1" dirty="0" smtClean="0"/>
              <a:t> (móvel)</a:t>
            </a:r>
          </a:p>
          <a:p>
            <a:pPr algn="ctr"/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65522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502329" y="332656"/>
            <a:ext cx="8488111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tx2"/>
                </a:solidFill>
                <a:latin typeface="Calibri" pitchFamily="34" charset="0"/>
              </a:rPr>
              <a:t>Recifes de Corais</a:t>
            </a:r>
            <a:endParaRPr lang="pt-BR" sz="3600" b="1" dirty="0">
              <a:solidFill>
                <a:schemeClr val="tx2"/>
              </a:solidFill>
            </a:endParaRPr>
          </a:p>
        </p:txBody>
      </p:sp>
      <p:sp>
        <p:nvSpPr>
          <p:cNvPr id="3" name="AutoShape 7" descr="Resultado de imagem para sapo espécie no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2" name="AutoShape 4" descr="Resultado de imagem para cnidarios desenho ANIMAD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Resultado de imagem para cnidarios desenho ANIMAD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" name="Picture 2" descr="Resultado de imagem para instituto santa luzia logoti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96" y="123397"/>
            <a:ext cx="1471635" cy="117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esultado de imagem para medusa ma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5" descr="Resultado de imagem para medusa ma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2" descr="Resultado de imagem para caravela portuguesa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2" descr="Resultado de imagem para recife de corais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0725" name="Picture 5" descr="Resultado de imagem para recife de cora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13" y="1390246"/>
            <a:ext cx="8828227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07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502329" y="332656"/>
            <a:ext cx="8488111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tx2"/>
                </a:solidFill>
                <a:latin typeface="Calibri" pitchFamily="34" charset="0"/>
              </a:rPr>
              <a:t>Recifes de Corais</a:t>
            </a:r>
            <a:endParaRPr lang="pt-BR" sz="3600" b="1" dirty="0">
              <a:solidFill>
                <a:schemeClr val="tx2"/>
              </a:solidFill>
            </a:endParaRPr>
          </a:p>
        </p:txBody>
      </p:sp>
      <p:sp>
        <p:nvSpPr>
          <p:cNvPr id="3" name="AutoShape 7" descr="Resultado de imagem para sapo espécie no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2" name="AutoShape 4" descr="Resultado de imagem para cnidarios desenho ANIMAD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Resultado de imagem para cnidarios desenho ANIMAD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" name="Picture 2" descr="Resultado de imagem para instituto santa luzia logoti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96" y="123397"/>
            <a:ext cx="1471635" cy="117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esultado de imagem para medusa ma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5" descr="Resultado de imagem para medusa ma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2" descr="Resultado de imagem para caravela portuguesa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2" descr="Resultado de imagem para recife de corais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1011946" y="1399045"/>
            <a:ext cx="7978494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Acúmulo de esqueletos de corais e do calcário de certas algas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14" name="Retângulo 13"/>
          <p:cNvSpPr/>
          <p:nvPr/>
        </p:nvSpPr>
        <p:spPr bwMode="auto">
          <a:xfrm>
            <a:off x="683418" y="2060848"/>
            <a:ext cx="8209062" cy="3600400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Ø"/>
              <a:defRPr/>
            </a:pPr>
            <a:r>
              <a:rPr lang="pt-BR" sz="2000" dirty="0" smtClean="0">
                <a:solidFill>
                  <a:schemeClr val="tx2"/>
                </a:solidFill>
              </a:rPr>
              <a:t>Proteção  do litoral contra erosão por ondas;</a:t>
            </a:r>
          </a:p>
          <a:p>
            <a:pPr>
              <a:defRPr/>
            </a:pPr>
            <a:endParaRPr lang="pt-BR" sz="2000" dirty="0" smtClean="0">
              <a:solidFill>
                <a:schemeClr val="tx2"/>
              </a:solidFill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pt-BR" sz="2000" dirty="0" smtClean="0">
                <a:solidFill>
                  <a:schemeClr val="tx2"/>
                </a:solidFill>
              </a:rPr>
              <a:t>Abrigam imensa variedade de organismos  (1/4 espécies marinhas do planeta);</a:t>
            </a:r>
          </a:p>
          <a:p>
            <a:pPr marL="342900" indent="-342900">
              <a:buFont typeface="Wingdings" pitchFamily="2" charset="2"/>
              <a:buChar char="Ø"/>
              <a:defRPr/>
            </a:pPr>
            <a:endParaRPr lang="pt-BR" sz="2000" dirty="0" smtClean="0">
              <a:solidFill>
                <a:schemeClr val="tx2"/>
              </a:solidFill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pt-BR" sz="2000" dirty="0" smtClean="0">
                <a:solidFill>
                  <a:schemeClr val="tx2"/>
                </a:solidFill>
              </a:rPr>
              <a:t>Formados em águas claras e rasas (20 a 30 graus);</a:t>
            </a:r>
          </a:p>
          <a:p>
            <a:pPr marL="342900" indent="-342900">
              <a:buFont typeface="Wingdings" pitchFamily="2" charset="2"/>
              <a:buChar char="Ø"/>
              <a:defRPr/>
            </a:pPr>
            <a:endParaRPr lang="pt-BR" sz="2000" dirty="0">
              <a:solidFill>
                <a:schemeClr val="tx2"/>
              </a:solidFill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pt-BR" sz="2000" dirty="0" smtClean="0">
                <a:solidFill>
                  <a:schemeClr val="tx2"/>
                </a:solidFill>
              </a:rPr>
              <a:t>Algas servem de alimento aos corais e estes fornecem sais minerais para as algas;</a:t>
            </a:r>
            <a:endParaRPr lang="pt-BR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21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502329" y="332656"/>
            <a:ext cx="8488111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tx2"/>
                </a:solidFill>
                <a:latin typeface="Calibri" pitchFamily="34" charset="0"/>
              </a:rPr>
              <a:t>Recifes de Corais</a:t>
            </a:r>
            <a:endParaRPr lang="pt-BR" sz="3600" b="1" dirty="0">
              <a:solidFill>
                <a:schemeClr val="tx2"/>
              </a:solidFill>
            </a:endParaRPr>
          </a:p>
        </p:txBody>
      </p:sp>
      <p:sp>
        <p:nvSpPr>
          <p:cNvPr id="3" name="AutoShape 7" descr="Resultado de imagem para sapo espécie no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2" name="AutoShape 4" descr="Resultado de imagem para cnidarios desenho ANIMAD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Resultado de imagem para cnidarios desenho ANIMAD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" name="Picture 2" descr="Resultado de imagem para instituto santa luzia logoti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96" y="123397"/>
            <a:ext cx="1471635" cy="117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esultado de imagem para medusa ma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5" descr="Resultado de imagem para medusa ma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2" descr="Resultado de imagem para caravela portuguesa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2" descr="Resultado de imagem para recife de corais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1011946" y="1399045"/>
            <a:ext cx="7978494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Mas, o que está acontecendo????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206692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6" name="Picture 2" descr="Resultado de imag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332" y="2060848"/>
            <a:ext cx="6763918" cy="443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14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502329" y="332656"/>
            <a:ext cx="8488111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tx2"/>
                </a:solidFill>
                <a:latin typeface="Calibri" pitchFamily="34" charset="0"/>
              </a:rPr>
              <a:t>Recifes de Corais</a:t>
            </a:r>
            <a:endParaRPr lang="pt-BR" sz="3600" b="1" dirty="0">
              <a:solidFill>
                <a:schemeClr val="tx2"/>
              </a:solidFill>
            </a:endParaRPr>
          </a:p>
        </p:txBody>
      </p:sp>
      <p:sp>
        <p:nvSpPr>
          <p:cNvPr id="3" name="AutoShape 7" descr="Resultado de imagem para sapo espécie no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2" name="AutoShape 4" descr="Resultado de imagem para cnidarios desenho ANIMAD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Resultado de imagem para cnidarios desenho ANIMAD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" name="Picture 2" descr="Resultado de imagem para instituto santa luzia logoti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96" y="123397"/>
            <a:ext cx="1471635" cy="117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esultado de imagem para medusa ma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5" descr="Resultado de imagem para medusa ma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2" descr="Resultado de imagem para caravela portuguesa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2" descr="Resultado de imagem para recife de corais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1011946" y="1399045"/>
            <a:ext cx="7978494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Mas, o que está acontecendo????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33794" name="Picture 2" descr="Resultado de imagem para branqueamento dos cora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73069"/>
            <a:ext cx="6076950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94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502329" y="332656"/>
            <a:ext cx="8488111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tx2"/>
                </a:solidFill>
                <a:latin typeface="Calibri" pitchFamily="34" charset="0"/>
              </a:rPr>
              <a:t>Recifes de Corais</a:t>
            </a:r>
            <a:endParaRPr lang="pt-BR" sz="3600" b="1" dirty="0">
              <a:solidFill>
                <a:schemeClr val="tx2"/>
              </a:solidFill>
            </a:endParaRPr>
          </a:p>
        </p:txBody>
      </p:sp>
      <p:sp>
        <p:nvSpPr>
          <p:cNvPr id="3" name="AutoShape 7" descr="Resultado de imagem para sapo espécie no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2" name="AutoShape 4" descr="Resultado de imagem para cnidarios desenho ANIMAD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Resultado de imagem para cnidarios desenho ANIMAD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" name="Picture 2" descr="Resultado de imagem para instituto santa luzia logoti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96" y="123397"/>
            <a:ext cx="1471635" cy="117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esultado de imagem para medusa ma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5" descr="Resultado de imagem para medusa ma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2" descr="Resultado de imagem para caravela portuguesa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2" descr="Resultado de imagem para recife de corais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1011946" y="1399045"/>
            <a:ext cx="7978494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Mas, o que está acontecendo????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33794" name="Picture 2" descr="Resultado de imagem para branqueamento dos cora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204864"/>
            <a:ext cx="6076950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204899" y="2420888"/>
            <a:ext cx="2339752" cy="16619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400" b="1" dirty="0" smtClean="0">
                <a:solidFill>
                  <a:schemeClr val="bg1"/>
                </a:solidFill>
              </a:rPr>
              <a:t>Perda de algas!!!</a:t>
            </a:r>
          </a:p>
          <a:p>
            <a:pPr algn="ctr"/>
            <a:endParaRPr lang="pt-BR" sz="3400" b="1" dirty="0">
              <a:solidFill>
                <a:schemeClr val="bg1"/>
              </a:solidFill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" y="4941168"/>
            <a:ext cx="2860771" cy="1826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52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502329" y="332656"/>
            <a:ext cx="8488111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tx2"/>
                </a:solidFill>
                <a:latin typeface="Calibri" pitchFamily="34" charset="0"/>
              </a:rPr>
              <a:t>Recifes de Corais</a:t>
            </a:r>
            <a:endParaRPr lang="pt-BR" sz="3600" b="1" dirty="0">
              <a:solidFill>
                <a:schemeClr val="tx2"/>
              </a:solidFill>
            </a:endParaRPr>
          </a:p>
        </p:txBody>
      </p:sp>
      <p:sp>
        <p:nvSpPr>
          <p:cNvPr id="3" name="AutoShape 7" descr="Resultado de imagem para sapo espécie no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2" name="AutoShape 4" descr="Resultado de imagem para cnidarios desenho ANIMAD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Resultado de imagem para cnidarios desenho ANIMAD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" name="Picture 2" descr="Resultado de imagem para instituto santa luzia logoti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96" y="123397"/>
            <a:ext cx="1471635" cy="117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esultado de imagem para medusa ma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5" descr="Resultado de imagem para medusa ma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2" descr="Resultado de imagem para caravela portuguesa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2" descr="Resultado de imagem para recife de corais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1011946" y="1300705"/>
            <a:ext cx="7978494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Aquecimento global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35844" name="Picture 4" descr="Resultado de imagem para aquecimento glob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828" y="1762370"/>
            <a:ext cx="7346611" cy="528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Resultado de imagem para aquecimento glob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841" y="4437746"/>
            <a:ext cx="3304599" cy="241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89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502329" y="332656"/>
            <a:ext cx="8488111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tx2"/>
                </a:solidFill>
                <a:latin typeface="Calibri" pitchFamily="34" charset="0"/>
              </a:rPr>
              <a:t>Vídeos</a:t>
            </a:r>
            <a:endParaRPr lang="pt-BR" sz="3600" b="1" dirty="0">
              <a:solidFill>
                <a:schemeClr val="tx2"/>
              </a:solidFill>
            </a:endParaRPr>
          </a:p>
        </p:txBody>
      </p:sp>
      <p:sp>
        <p:nvSpPr>
          <p:cNvPr id="3" name="AutoShape 7" descr="Resultado de imagem para sapo espécie no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2" name="AutoShape 4" descr="Resultado de imagem para cnidarios desenho ANIMAD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Resultado de imagem para cnidarios desenho ANIMAD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" name="Picture 2" descr="Resultado de imagem para instituto santa luzia logoti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96" y="123397"/>
            <a:ext cx="1471635" cy="117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esultado de imagem para medusa ma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5" descr="Resultado de imagem para medusa ma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2" descr="Resultado de imagem para caravela portuguesa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2" descr="Resultado de imagem para recife de corais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Retângulo 9">
            <a:hlinkClick r:id="rId3"/>
          </p:cNvPr>
          <p:cNvSpPr/>
          <p:nvPr/>
        </p:nvSpPr>
        <p:spPr>
          <a:xfrm>
            <a:off x="1915381" y="2924944"/>
            <a:ext cx="566200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hlinkClick r:id="rId4"/>
              </a:rPr>
              <a:t>https://</a:t>
            </a:r>
            <a:r>
              <a:rPr lang="pt-BR" dirty="0" smtClean="0">
                <a:hlinkClick r:id="rId4"/>
              </a:rPr>
              <a:t>www.youtube.com/watch?v=txKhpmhoasUS</a:t>
            </a:r>
            <a:endParaRPr lang="pt-BR" dirty="0" smtClean="0"/>
          </a:p>
          <a:p>
            <a:endParaRPr lang="pt-BR" dirty="0" smtClean="0"/>
          </a:p>
          <a:p>
            <a:endParaRPr lang="pt-BR" dirty="0"/>
          </a:p>
          <a:p>
            <a:r>
              <a:rPr lang="pt-BR" dirty="0">
                <a:hlinkClick r:id="rId5"/>
              </a:rPr>
              <a:t>https://</a:t>
            </a:r>
            <a:r>
              <a:rPr lang="pt-BR" dirty="0" smtClean="0">
                <a:hlinkClick r:id="rId5"/>
              </a:rPr>
              <a:t>www.youtube.com/watch?v=IH8cOxF-RNw</a:t>
            </a:r>
            <a:endParaRPr lang="pt-BR" dirty="0" smtClean="0"/>
          </a:p>
          <a:p>
            <a:endParaRPr lang="pt-BR" dirty="0"/>
          </a:p>
          <a:p>
            <a:r>
              <a:rPr lang="pt-BR" dirty="0">
                <a:hlinkClick r:id="rId6"/>
              </a:rPr>
              <a:t>https://</a:t>
            </a:r>
            <a:r>
              <a:rPr lang="pt-BR" dirty="0" smtClean="0">
                <a:hlinkClick r:id="rId6"/>
              </a:rPr>
              <a:t>www.youtube.com/watch?v=9fi6kGuNWtw</a:t>
            </a:r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997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502329" y="332656"/>
            <a:ext cx="8488111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tx2"/>
                </a:solidFill>
                <a:latin typeface="Calibri" pitchFamily="34" charset="0"/>
              </a:rPr>
              <a:t>Quem são os Poríferos?</a:t>
            </a:r>
            <a:endParaRPr lang="pt-BR" sz="3600" b="1" dirty="0">
              <a:solidFill>
                <a:schemeClr val="tx2"/>
              </a:solidFill>
            </a:endParaRPr>
          </a:p>
        </p:txBody>
      </p:sp>
      <p:pic>
        <p:nvPicPr>
          <p:cNvPr id="9" name="Picture 2" descr="Resultado de imagem para instituto santa luzia logoti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77" y="210716"/>
            <a:ext cx="1952625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7" descr="Resultado de imagem para sapo espécie no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grpSp>
        <p:nvGrpSpPr>
          <p:cNvPr id="14" name="Grupo 3"/>
          <p:cNvGrpSpPr>
            <a:grpSpLocks/>
          </p:cNvGrpSpPr>
          <p:nvPr/>
        </p:nvGrpSpPr>
        <p:grpSpPr bwMode="auto">
          <a:xfrm>
            <a:off x="683568" y="1797968"/>
            <a:ext cx="7777112" cy="5328444"/>
            <a:chOff x="395433" y="404919"/>
            <a:chExt cx="8281718" cy="6048163"/>
          </a:xfrm>
        </p:grpSpPr>
        <p:grpSp>
          <p:nvGrpSpPr>
            <p:cNvPr id="15" name="Grupo 2"/>
            <p:cNvGrpSpPr>
              <a:grpSpLocks/>
            </p:cNvGrpSpPr>
            <p:nvPr/>
          </p:nvGrpSpPr>
          <p:grpSpPr bwMode="auto">
            <a:xfrm>
              <a:off x="395433" y="404919"/>
              <a:ext cx="8281697" cy="6048163"/>
              <a:chOff x="395537" y="404664"/>
              <a:chExt cx="8280919" cy="6048672"/>
            </a:xfrm>
          </p:grpSpPr>
          <p:pic>
            <p:nvPicPr>
              <p:cNvPr id="17" name="Picture 9" descr="http://www.mundoeducacao.com.br/upload/conteudo_legenda/ea21eedf23485e86f567376505cbaa6e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19691" y="3789040"/>
                <a:ext cx="2664046" cy="2664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11" descr="http://www.educacaoadventista.org.br/blog/augustociencias/images/42/poriferos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8104" y="404664"/>
                <a:ext cx="3168352" cy="3058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13" descr="http://www.essaseoutras.xpg.com.br/wp-content/uploads/2012/09/esponjas-aquaticas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537" y="404664"/>
                <a:ext cx="4896544" cy="3058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15" descr="http://www.brasilescola.com/upload/e/porifera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537" y="3789040"/>
                <a:ext cx="2808151" cy="2664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3789010"/>
              <a:ext cx="2376959" cy="2664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0933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452863" y="418597"/>
            <a:ext cx="8488111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tx2"/>
                </a:solidFill>
                <a:latin typeface="Calibri" pitchFamily="34" charset="0"/>
              </a:rPr>
              <a:t>Alimentação</a:t>
            </a:r>
            <a:endParaRPr lang="pt-BR" sz="3600" b="1" dirty="0">
              <a:solidFill>
                <a:schemeClr val="tx2"/>
              </a:solidFill>
            </a:endParaRPr>
          </a:p>
        </p:txBody>
      </p:sp>
      <p:pic>
        <p:nvPicPr>
          <p:cNvPr id="9" name="Picture 2" descr="Resultado de imagem para instituto santa luzia logoti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77" y="210716"/>
            <a:ext cx="1327619" cy="106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7" descr="Resultado de imagem para sapo espécie no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564904"/>
            <a:ext cx="5760640" cy="3823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CaixaDeTexto 21"/>
          <p:cNvSpPr txBox="1"/>
          <p:nvPr/>
        </p:nvSpPr>
        <p:spPr>
          <a:xfrm>
            <a:off x="155574" y="1504326"/>
            <a:ext cx="4048001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tx2"/>
                </a:solidFill>
                <a:latin typeface="Calibri" pitchFamily="34" charset="0"/>
              </a:rPr>
              <a:t>Movimentação</a:t>
            </a:r>
          </a:p>
          <a:p>
            <a:pPr algn="ctr"/>
            <a:r>
              <a:rPr lang="pt-BR" sz="2400" b="1" dirty="0" smtClean="0">
                <a:solidFill>
                  <a:schemeClr val="tx2"/>
                </a:solidFill>
                <a:latin typeface="Calibri" pitchFamily="34" charset="0"/>
              </a:rPr>
              <a:t> dos flagelos </a:t>
            </a:r>
            <a:endParaRPr lang="pt-BR" sz="2400" b="1" dirty="0">
              <a:solidFill>
                <a:schemeClr val="tx2"/>
              </a:solidFill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4759944" y="1477864"/>
            <a:ext cx="4081238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tx2"/>
                </a:solidFill>
                <a:latin typeface="Calibri" pitchFamily="34" charset="0"/>
              </a:rPr>
              <a:t> Entrada de corrente de água pelos poros</a:t>
            </a:r>
            <a:endParaRPr lang="pt-BR" sz="2400" b="1" dirty="0">
              <a:solidFill>
                <a:schemeClr val="tx2"/>
              </a:solidFill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7380311" y="2534633"/>
            <a:ext cx="1460871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accent1"/>
                </a:solidFill>
                <a:latin typeface="Calibri" pitchFamily="34" charset="0"/>
              </a:rPr>
              <a:t>Bactérias Algas</a:t>
            </a:r>
          </a:p>
          <a:p>
            <a:pPr algn="ctr"/>
            <a:r>
              <a:rPr lang="pt-BR" b="1" dirty="0">
                <a:solidFill>
                  <a:schemeClr val="accent1"/>
                </a:solidFill>
                <a:latin typeface="Calibri" pitchFamily="34" charset="0"/>
              </a:rPr>
              <a:t>P</a:t>
            </a:r>
            <a:r>
              <a:rPr lang="pt-BR" b="1" dirty="0" smtClean="0">
                <a:solidFill>
                  <a:schemeClr val="accent1"/>
                </a:solidFill>
                <a:latin typeface="Calibri" pitchFamily="34" charset="0"/>
              </a:rPr>
              <a:t>rotozoários</a:t>
            </a:r>
            <a:endParaRPr lang="pt-BR" b="1" dirty="0">
              <a:solidFill>
                <a:schemeClr val="accent1"/>
              </a:solidFill>
            </a:endParaRPr>
          </a:p>
        </p:txBody>
      </p:sp>
      <p:sp>
        <p:nvSpPr>
          <p:cNvPr id="6" name="Seta dobrada 5"/>
          <p:cNvSpPr/>
          <p:nvPr/>
        </p:nvSpPr>
        <p:spPr>
          <a:xfrm flipH="1" flipV="1">
            <a:off x="7380311" y="3522975"/>
            <a:ext cx="1175148" cy="92453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63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452863" y="418597"/>
            <a:ext cx="8488111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tx2"/>
                </a:solidFill>
                <a:latin typeface="Calibri" pitchFamily="34" charset="0"/>
              </a:rPr>
              <a:t>Alimentação</a:t>
            </a:r>
            <a:endParaRPr lang="pt-BR" sz="3600" b="1" dirty="0">
              <a:solidFill>
                <a:schemeClr val="tx2"/>
              </a:solidFill>
            </a:endParaRPr>
          </a:p>
        </p:txBody>
      </p:sp>
      <p:pic>
        <p:nvPicPr>
          <p:cNvPr id="9" name="Picture 2" descr="Resultado de imagem para instituto santa luzia logoti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77" y="210716"/>
            <a:ext cx="1327619" cy="106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7" descr="Resultado de imagem para sapo espécie no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137" y="1325818"/>
            <a:ext cx="2822837" cy="248627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5504"/>
            <a:ext cx="4977334" cy="3707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Resultado de imagem para planct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011" y="4353867"/>
            <a:ext cx="3059832" cy="203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ta em curva para baixo 3"/>
          <p:cNvSpPr/>
          <p:nvPr/>
        </p:nvSpPr>
        <p:spPr>
          <a:xfrm flipH="1">
            <a:off x="3995936" y="3645024"/>
            <a:ext cx="2222958" cy="86409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6640103" y="3953757"/>
            <a:ext cx="1403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tx2"/>
                </a:solidFill>
                <a:latin typeface="Calibri" pitchFamily="34" charset="0"/>
              </a:rPr>
              <a:t>plânctons</a:t>
            </a:r>
            <a:endParaRPr lang="pt-BR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9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452862" y="418596"/>
            <a:ext cx="8488111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pt-BR" sz="3600" b="1" dirty="0" err="1" smtClean="0">
                <a:solidFill>
                  <a:schemeClr val="tx2"/>
                </a:solidFill>
                <a:latin typeface="Calibri" pitchFamily="34" charset="0"/>
              </a:rPr>
              <a:t>Coanócitos</a:t>
            </a:r>
            <a:r>
              <a:rPr lang="pt-BR" sz="3600" b="1" dirty="0" smtClean="0">
                <a:solidFill>
                  <a:schemeClr val="tx2"/>
                </a:solidFill>
                <a:latin typeface="Calibri" pitchFamily="34" charset="0"/>
              </a:rPr>
              <a:t> = células flageladas</a:t>
            </a:r>
            <a:endParaRPr lang="pt-BR" sz="3600" b="1" dirty="0">
              <a:solidFill>
                <a:schemeClr val="tx2"/>
              </a:solidFill>
            </a:endParaRPr>
          </a:p>
        </p:txBody>
      </p:sp>
      <p:pic>
        <p:nvPicPr>
          <p:cNvPr id="9" name="Picture 2" descr="Resultado de imagem para instituto santa luzia logoti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77" y="210716"/>
            <a:ext cx="1327619" cy="106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7" descr="Resultado de imagem para sapo espécie no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6146" name="Picture 2" descr="Resultado de imagem para coanocito porife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328" y="3068960"/>
            <a:ext cx="476250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155575" y="1504326"/>
            <a:ext cx="2904258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tx2"/>
                </a:solidFill>
                <a:latin typeface="Calibri" pitchFamily="34" charset="0"/>
              </a:rPr>
              <a:t>Capturam</a:t>
            </a:r>
          </a:p>
          <a:p>
            <a:pPr algn="ctr"/>
            <a:r>
              <a:rPr lang="pt-BR" sz="2400" b="1" dirty="0" smtClean="0">
                <a:solidFill>
                  <a:schemeClr val="tx2"/>
                </a:solidFill>
                <a:latin typeface="Calibri" pitchFamily="34" charset="0"/>
              </a:rPr>
              <a:t> alimentos</a:t>
            </a:r>
            <a:endParaRPr lang="pt-BR" sz="2400" b="1" dirty="0">
              <a:solidFill>
                <a:schemeClr val="tx2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436777" y="1527175"/>
            <a:ext cx="2520280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tx2"/>
                </a:solidFill>
                <a:latin typeface="Calibri" pitchFamily="34" charset="0"/>
              </a:rPr>
              <a:t>Digerem</a:t>
            </a:r>
          </a:p>
          <a:p>
            <a:pPr algn="ctr"/>
            <a:endParaRPr lang="pt-BR" sz="2400" b="1" dirty="0">
              <a:solidFill>
                <a:schemeClr val="tx2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6238157" y="1527175"/>
            <a:ext cx="2222276" cy="12003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tx2"/>
                </a:solidFill>
                <a:latin typeface="Calibri" pitchFamily="34" charset="0"/>
              </a:rPr>
              <a:t>Distribuição para outras células</a:t>
            </a:r>
            <a:endParaRPr lang="pt-BR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08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653061" y="210716"/>
            <a:ext cx="8488111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tx2"/>
                </a:solidFill>
                <a:latin typeface="Calibri" pitchFamily="34" charset="0"/>
              </a:rPr>
              <a:t>  Animais Filtradores</a:t>
            </a:r>
            <a:endParaRPr lang="pt-BR" sz="3600" b="1" dirty="0">
              <a:solidFill>
                <a:schemeClr val="tx2"/>
              </a:solidFill>
            </a:endParaRPr>
          </a:p>
        </p:txBody>
      </p:sp>
      <p:pic>
        <p:nvPicPr>
          <p:cNvPr id="9" name="Picture 2" descr="Resultado de imagem para instituto santa luzia logotip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77" y="210716"/>
            <a:ext cx="1327619" cy="106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7" descr="Resultado de imagem para sapo espécie no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6238157" y="1527175"/>
            <a:ext cx="2222276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tx2"/>
                </a:solidFill>
                <a:latin typeface="Calibri" pitchFamily="34" charset="0"/>
              </a:rPr>
              <a:t>Partículas ficam retidas </a:t>
            </a:r>
            <a:endParaRPr lang="pt-BR" sz="2400" b="1" dirty="0">
              <a:solidFill>
                <a:schemeClr val="tx2"/>
              </a:solidFill>
            </a:endParaRPr>
          </a:p>
        </p:txBody>
      </p:sp>
      <p:pic>
        <p:nvPicPr>
          <p:cNvPr id="7170" name="Picture 2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77" y="1345408"/>
            <a:ext cx="3775891" cy="252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Observe a grande quantidade de lixo acumulada nessa região *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077072"/>
            <a:ext cx="3429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304" y="3707241"/>
            <a:ext cx="1789981" cy="2655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" name="Conector de seta reta 20"/>
          <p:cNvCxnSpPr/>
          <p:nvPr/>
        </p:nvCxnSpPr>
        <p:spPr>
          <a:xfrm flipH="1">
            <a:off x="3444438" y="1772816"/>
            <a:ext cx="2711738" cy="61814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/>
          <p:cNvCxnSpPr/>
          <p:nvPr/>
        </p:nvCxnSpPr>
        <p:spPr>
          <a:xfrm>
            <a:off x="4283968" y="4869160"/>
            <a:ext cx="1647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60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653061" y="210716"/>
            <a:ext cx="8488111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tx2"/>
                </a:solidFill>
                <a:latin typeface="Calibri" pitchFamily="34" charset="0"/>
              </a:rPr>
              <a:t>  Deslocamento = Sésseis</a:t>
            </a:r>
            <a:endParaRPr lang="pt-BR" sz="3600" b="1" dirty="0">
              <a:solidFill>
                <a:schemeClr val="tx2"/>
              </a:solidFill>
            </a:endParaRPr>
          </a:p>
        </p:txBody>
      </p:sp>
      <p:pic>
        <p:nvPicPr>
          <p:cNvPr id="9" name="Picture 2" descr="Resultado de imagem para instituto santa luzia logoti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77" y="210716"/>
            <a:ext cx="1327619" cy="106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7" descr="Resultado de imagem para sapo espécie no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11" name="Picture 4" descr="zoo_porifero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585" y="903288"/>
            <a:ext cx="3026028" cy="569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17" y="4130675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esultado de imagem para poriferos em roch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857620"/>
            <a:ext cx="2342907" cy="294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Resultado de imagem para poriferos em rocha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37" y="1484784"/>
            <a:ext cx="3476749" cy="218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37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2327</TotalTime>
  <Words>563</Words>
  <Application>Microsoft Office PowerPoint</Application>
  <PresentationFormat>Apresentação na tela (4:3)</PresentationFormat>
  <Paragraphs>140</Paragraphs>
  <Slides>38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39" baseType="lpstr">
      <vt:lpstr>Tema do Office</vt:lpstr>
      <vt:lpstr>Poríferos  e Cnidários 7º ano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Metabolismo Energético das Células Eucarióticas: Fotossíntese, Respiração e Fermentação</dc:title>
  <dc:creator>Daiane</dc:creator>
  <cp:lastModifiedBy>milena.mattos</cp:lastModifiedBy>
  <cp:revision>172</cp:revision>
  <dcterms:created xsi:type="dcterms:W3CDTF">2017-02-11T11:29:30Z</dcterms:created>
  <dcterms:modified xsi:type="dcterms:W3CDTF">2017-08-09T11:54:55Z</dcterms:modified>
</cp:coreProperties>
</file>