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44" r:id="rId3"/>
    <p:sldId id="381" r:id="rId4"/>
    <p:sldId id="345" r:id="rId5"/>
    <p:sldId id="382" r:id="rId6"/>
    <p:sldId id="383" r:id="rId7"/>
    <p:sldId id="395" r:id="rId8"/>
    <p:sldId id="396" r:id="rId9"/>
    <p:sldId id="398" r:id="rId10"/>
    <p:sldId id="397" r:id="rId11"/>
    <p:sldId id="346" r:id="rId12"/>
    <p:sldId id="387" r:id="rId13"/>
    <p:sldId id="384" r:id="rId14"/>
    <p:sldId id="385" r:id="rId15"/>
    <p:sldId id="386" r:id="rId16"/>
    <p:sldId id="388" r:id="rId17"/>
    <p:sldId id="389" r:id="rId18"/>
    <p:sldId id="390" r:id="rId19"/>
    <p:sldId id="391" r:id="rId20"/>
    <p:sldId id="347" r:id="rId21"/>
    <p:sldId id="392" r:id="rId22"/>
    <p:sldId id="393" r:id="rId23"/>
    <p:sldId id="400" r:id="rId24"/>
    <p:sldId id="401" r:id="rId25"/>
    <p:sldId id="399" r:id="rId26"/>
    <p:sldId id="402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CC00"/>
    <a:srgbClr val="FFFF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5" autoAdjust="0"/>
    <p:restoredTop sz="90764" autoAdjust="0"/>
  </p:normalViewPr>
  <p:slideViewPr>
    <p:cSldViewPr showGuides="1">
      <p:cViewPr>
        <p:scale>
          <a:sx n="70" d="100"/>
          <a:sy n="70" d="100"/>
        </p:scale>
        <p:origin x="-116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73315-2661-40C9-9C9C-4E45D26C23CB}" type="datetimeFigureOut">
              <a:rPr lang="pt-BR" smtClean="0"/>
              <a:t>09/08/2017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68E27-1A1C-42E3-850B-97FC8704E09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654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8C3E-0394-48B9-A213-A4F77782CF5F}" type="datetimeFigureOut">
              <a:rPr lang="pt-BR" smtClean="0"/>
              <a:t>09/08/2017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0664-0D58-4A77-9E30-3E5C858CAA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880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8C3E-0394-48B9-A213-A4F77782CF5F}" type="datetimeFigureOut">
              <a:rPr lang="pt-BR" smtClean="0"/>
              <a:t>09/08/2017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0664-0D58-4A77-9E30-3E5C858CAA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664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8C3E-0394-48B9-A213-A4F77782CF5F}" type="datetimeFigureOut">
              <a:rPr lang="pt-BR" smtClean="0"/>
              <a:t>09/08/2017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0664-0D58-4A77-9E30-3E5C858CAA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435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8C3E-0394-48B9-A213-A4F77782CF5F}" type="datetimeFigureOut">
              <a:rPr lang="pt-BR" smtClean="0"/>
              <a:t>09/08/2017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0664-0D58-4A77-9E30-3E5C858CAA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265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8C3E-0394-48B9-A213-A4F77782CF5F}" type="datetimeFigureOut">
              <a:rPr lang="pt-BR" smtClean="0"/>
              <a:t>09/08/2017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0664-0D58-4A77-9E30-3E5C858CAA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043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8C3E-0394-48B9-A213-A4F77782CF5F}" type="datetimeFigureOut">
              <a:rPr lang="pt-BR" smtClean="0"/>
              <a:t>09/08/2017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0664-0D58-4A77-9E30-3E5C858CAA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389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8C3E-0394-48B9-A213-A4F77782CF5F}" type="datetimeFigureOut">
              <a:rPr lang="pt-BR" smtClean="0"/>
              <a:t>09/08/2017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0664-0D58-4A77-9E30-3E5C858CAA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335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8C3E-0394-48B9-A213-A4F77782CF5F}" type="datetimeFigureOut">
              <a:rPr lang="pt-BR" smtClean="0"/>
              <a:t>09/08/2017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0664-0D58-4A77-9E30-3E5C858CAA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868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8C3E-0394-48B9-A213-A4F77782CF5F}" type="datetimeFigureOut">
              <a:rPr lang="pt-BR" smtClean="0"/>
              <a:t>09/08/2017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0664-0D58-4A77-9E30-3E5C858CAA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37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8C3E-0394-48B9-A213-A4F77782CF5F}" type="datetimeFigureOut">
              <a:rPr lang="pt-BR" smtClean="0"/>
              <a:t>09/08/2017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0664-0D58-4A77-9E30-3E5C858CAA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3038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8C3E-0394-48B9-A213-A4F77782CF5F}" type="datetimeFigureOut">
              <a:rPr lang="pt-BR" smtClean="0"/>
              <a:t>09/08/2017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10664-0D58-4A77-9E30-3E5C858CAA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2849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98C3E-0394-48B9-A213-A4F77782CF5F}" type="datetimeFigureOut">
              <a:rPr lang="pt-BR" smtClean="0"/>
              <a:t>09/08/2017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10664-0D58-4A77-9E30-3E5C858CAA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979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954176" y="5589240"/>
            <a:ext cx="386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Biól. Ms. Leila Lucia Fritz</a:t>
            </a:r>
            <a:endParaRPr lang="pt-BR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397663" y="6339738"/>
            <a:ext cx="2978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Porto Alegre, Agosto de 2017.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9" name="Picture 2" descr="Resultado de imagem para instituto santa luzia logot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6" y="91952"/>
            <a:ext cx="1651030" cy="132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Resultado de imagem para sapo espécie 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2400" cy="1470025"/>
          </a:xfrm>
        </p:spPr>
        <p:txBody>
          <a:bodyPr/>
          <a:lstStyle/>
          <a:p>
            <a:r>
              <a:rPr lang="pt-BR" b="1" dirty="0" smtClean="0">
                <a:solidFill>
                  <a:schemeClr val="tx2"/>
                </a:solidFill>
              </a:rPr>
              <a:t>Ossos – Sistema Esquelético</a:t>
            </a:r>
            <a:endParaRPr lang="pt-BR" b="1" dirty="0">
              <a:solidFill>
                <a:schemeClr val="tx2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62" y="2476500"/>
            <a:ext cx="1915190" cy="2536676"/>
          </a:xfrm>
          <a:prstGeom prst="rect">
            <a:avLst/>
          </a:prstGeom>
        </p:spPr>
      </p:pic>
      <p:sp>
        <p:nvSpPr>
          <p:cNvPr id="8" name="Título 3"/>
          <p:cNvSpPr txBox="1">
            <a:spLocks/>
          </p:cNvSpPr>
          <p:nvPr/>
        </p:nvSpPr>
        <p:spPr>
          <a:xfrm>
            <a:off x="1040888" y="24765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schemeClr val="tx2"/>
                </a:solidFill>
              </a:rPr>
              <a:t>8º ano</a:t>
            </a:r>
            <a:endParaRPr lang="pt-B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301636" y="312738"/>
            <a:ext cx="763284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Calibri" pitchFamily="34" charset="0"/>
              </a:rPr>
              <a:t>Medula óssea</a:t>
            </a:r>
            <a:endParaRPr lang="pt-BR" sz="36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Resultado de imagem para instituto santa luzia logot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7" y="210716"/>
            <a:ext cx="1592585" cy="12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Resultado de imagem para sapo espécie 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" name="AutoShape 4" descr="Resultado de imagem para calcio oss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Picture 9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45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452863" y="418597"/>
            <a:ext cx="848811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Calibri" pitchFamily="34" charset="0"/>
              </a:rPr>
              <a:t>Classificação dos ossos</a:t>
            </a:r>
            <a:endParaRPr lang="pt-BR" sz="36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Resultado de imagem para instituto santa luzia logot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7" y="210716"/>
            <a:ext cx="1327619" cy="10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Resultado de imagem para sapo espécie 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2195736" y="1223641"/>
            <a:ext cx="5669873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</a:rPr>
              <a:t>Quanto a tamanho e forma</a:t>
            </a:r>
            <a:endParaRPr lang="pt-BR" sz="2400" b="1" dirty="0">
              <a:solidFill>
                <a:schemeClr val="tx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258" y="1685306"/>
            <a:ext cx="60198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CaixaDeTexto 23"/>
          <p:cNvSpPr txBox="1"/>
          <p:nvPr/>
        </p:nvSpPr>
        <p:spPr>
          <a:xfrm>
            <a:off x="1655429" y="4434042"/>
            <a:ext cx="463658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 smtClean="0">
                <a:solidFill>
                  <a:schemeClr val="accent1"/>
                </a:solidFill>
                <a:latin typeface="Calibri" pitchFamily="34" charset="0"/>
              </a:rPr>
              <a:t>Ossos  longos</a:t>
            </a:r>
          </a:p>
          <a:p>
            <a:pPr algn="ctr"/>
            <a:r>
              <a:rPr lang="pt-BR" sz="3400" b="1" dirty="0" smtClean="0">
                <a:solidFill>
                  <a:schemeClr val="accent1"/>
                </a:solidFill>
                <a:latin typeface="Calibri" pitchFamily="34" charset="0"/>
              </a:rPr>
              <a:t>Ossos laminares</a:t>
            </a:r>
          </a:p>
          <a:p>
            <a:pPr algn="ctr"/>
            <a:r>
              <a:rPr lang="pt-BR" sz="3400" b="1" dirty="0" smtClean="0">
                <a:solidFill>
                  <a:schemeClr val="accent1"/>
                </a:solidFill>
                <a:latin typeface="Calibri" pitchFamily="34" charset="0"/>
              </a:rPr>
              <a:t>Ossos curtos</a:t>
            </a:r>
          </a:p>
          <a:p>
            <a:pPr algn="ctr"/>
            <a:r>
              <a:rPr lang="pt-BR" sz="3400" b="1" dirty="0" smtClean="0">
                <a:solidFill>
                  <a:schemeClr val="accent1"/>
                </a:solidFill>
                <a:latin typeface="Calibri" pitchFamily="34" charset="0"/>
              </a:rPr>
              <a:t>Ossos irregulares</a:t>
            </a:r>
            <a:endParaRPr lang="pt-BR" sz="3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452863" y="418597"/>
            <a:ext cx="848811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Calibri" pitchFamily="34" charset="0"/>
              </a:rPr>
              <a:t>Classificação dos ossos</a:t>
            </a:r>
            <a:endParaRPr lang="pt-BR" sz="36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Resultado de imagem para instituto santa luzia logot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7" y="210716"/>
            <a:ext cx="1327619" cy="10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Resultado de imagem para sapo espécie 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15750" y="2276872"/>
            <a:ext cx="8512497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</a:rPr>
              <a:t>Possuem o comprimento maior que a largura e a espessura;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pt-BR" sz="2400" b="1" dirty="0" err="1" smtClean="0">
                <a:solidFill>
                  <a:schemeClr val="tx2"/>
                </a:solidFill>
                <a:latin typeface="Calibri" pitchFamily="34" charset="0"/>
              </a:rPr>
              <a:t>Ex</a:t>
            </a:r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</a:rPr>
              <a:t>: úmero (braço) e fêmur (perna);</a:t>
            </a: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64074" y="1429094"/>
            <a:ext cx="3673857" cy="61555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 smtClean="0">
                <a:solidFill>
                  <a:schemeClr val="accent1"/>
                </a:solidFill>
                <a:latin typeface="Calibri" pitchFamily="34" charset="0"/>
              </a:rPr>
              <a:t>Ossos longos</a:t>
            </a:r>
            <a:endParaRPr lang="pt-BR" sz="3400" b="1" dirty="0">
              <a:solidFill>
                <a:schemeClr val="accent1"/>
              </a:solidFill>
            </a:endParaRPr>
          </a:p>
        </p:txBody>
      </p:sp>
      <p:pic>
        <p:nvPicPr>
          <p:cNvPr id="10242" name="Picture 2" descr="Resultado de imagem para umero os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31" y="3423768"/>
            <a:ext cx="3588701" cy="328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sultado de imagem para fem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3273240"/>
            <a:ext cx="3384376" cy="334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09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452863" y="418597"/>
            <a:ext cx="848811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Calibri" pitchFamily="34" charset="0"/>
              </a:rPr>
              <a:t>Classificação dos ossos</a:t>
            </a:r>
            <a:endParaRPr lang="pt-BR" sz="36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Resultado de imagem para instituto santa luzia logot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7" y="210716"/>
            <a:ext cx="1327619" cy="10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Resultado de imagem para sapo espécie 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28768" y="2204864"/>
            <a:ext cx="6566256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</a:rPr>
              <a:t>Finos e achatados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</a:rPr>
              <a:t>Comprimento e largura equivalentes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</a:rPr>
              <a:t>Predominam sobre a espessura </a:t>
            </a:r>
          </a:p>
          <a:p>
            <a:r>
              <a:rPr lang="pt-BR" sz="2400" b="1" dirty="0" err="1" smtClean="0">
                <a:solidFill>
                  <a:schemeClr val="tx2"/>
                </a:solidFill>
                <a:latin typeface="Calibri" pitchFamily="34" charset="0"/>
              </a:rPr>
              <a:t>Ex</a:t>
            </a:r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</a:rPr>
              <a:t>: crânio e costelas</a:t>
            </a: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19676" y="1435791"/>
            <a:ext cx="3673857" cy="61555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 smtClean="0">
                <a:solidFill>
                  <a:schemeClr val="accent1"/>
                </a:solidFill>
                <a:latin typeface="Calibri" pitchFamily="34" charset="0"/>
              </a:rPr>
              <a:t>Ossos laminares</a:t>
            </a:r>
            <a:endParaRPr lang="pt-BR" sz="3400" b="1" dirty="0">
              <a:solidFill>
                <a:schemeClr val="accent1"/>
              </a:solidFill>
            </a:endParaRPr>
          </a:p>
        </p:txBody>
      </p:sp>
      <p:pic>
        <p:nvPicPr>
          <p:cNvPr id="8196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90" y="4077072"/>
            <a:ext cx="2648747" cy="26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sultado de imagem para costela huma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471" y="3774524"/>
            <a:ext cx="3105995" cy="297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7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452863" y="418597"/>
            <a:ext cx="848811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Calibri" pitchFamily="34" charset="0"/>
              </a:rPr>
              <a:t>Classificação dos ossos</a:t>
            </a:r>
            <a:endParaRPr lang="pt-BR" sz="36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Resultado de imagem para instituto santa luzia logot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7" y="210716"/>
            <a:ext cx="1327619" cy="10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Resultado de imagem para sapo espécie 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82009" y="2579420"/>
            <a:ext cx="6710271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</a:rPr>
              <a:t>Três dimensões aproximadamente iguais: </a:t>
            </a:r>
          </a:p>
          <a:p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</a:rPr>
              <a:t>             comprimento, largura e espessura</a:t>
            </a:r>
          </a:p>
          <a:p>
            <a:pPr marL="342900" indent="-342900">
              <a:buFont typeface="Wingdings" pitchFamily="2" charset="2"/>
              <a:buChar char="v"/>
            </a:pP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94087" y="1724769"/>
            <a:ext cx="3673857" cy="61555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 smtClean="0">
                <a:solidFill>
                  <a:schemeClr val="accent1"/>
                </a:solidFill>
                <a:latin typeface="Calibri" pitchFamily="34" charset="0"/>
              </a:rPr>
              <a:t>Ossos curtos</a:t>
            </a:r>
            <a:endParaRPr lang="pt-BR" sz="3400" b="1" dirty="0">
              <a:solidFill>
                <a:schemeClr val="accent1"/>
              </a:solidFill>
            </a:endParaRPr>
          </a:p>
        </p:txBody>
      </p:sp>
      <p:pic>
        <p:nvPicPr>
          <p:cNvPr id="9218" name="Picture 2" descr="Resultado de imagem para ossos cur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79749"/>
            <a:ext cx="2181354" cy="277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2468462" y="6178966"/>
            <a:ext cx="1142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C</a:t>
            </a:r>
            <a:r>
              <a:rPr lang="pt-BR" sz="2400" b="1" dirty="0" smtClean="0">
                <a:solidFill>
                  <a:schemeClr val="tx2"/>
                </a:solidFill>
              </a:rPr>
              <a:t>arpos </a:t>
            </a:r>
            <a:endParaRPr lang="pt-BR" sz="2400" b="1" dirty="0">
              <a:solidFill>
                <a:schemeClr val="tx2"/>
              </a:solidFill>
            </a:endParaRPr>
          </a:p>
        </p:txBody>
      </p:sp>
      <p:pic>
        <p:nvPicPr>
          <p:cNvPr id="9220" name="Picture 4" descr="Resultado de imagem para tarso p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57200"/>
            <a:ext cx="18859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611782"/>
            <a:ext cx="3625094" cy="184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77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452863" y="418597"/>
            <a:ext cx="848811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Calibri" pitchFamily="34" charset="0"/>
              </a:rPr>
              <a:t>Classificação dos ossos</a:t>
            </a:r>
            <a:endParaRPr lang="pt-BR" sz="36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Resultado de imagem para instituto santa luzia logot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7" y="210716"/>
            <a:ext cx="1327619" cy="10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Resultado de imagem para sapo espécie 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82009" y="2579420"/>
            <a:ext cx="5414127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</a:rPr>
              <a:t>Não possuem um padrão definido;</a:t>
            </a:r>
          </a:p>
          <a:p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</a:rPr>
              <a:t>          </a:t>
            </a:r>
            <a:r>
              <a:rPr lang="pt-BR" sz="2400" b="1" dirty="0" err="1" smtClean="0">
                <a:solidFill>
                  <a:schemeClr val="tx2"/>
                </a:solidFill>
                <a:latin typeface="Calibri" pitchFamily="34" charset="0"/>
              </a:rPr>
              <a:t>Ex</a:t>
            </a:r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</a:rPr>
              <a:t>:  Vértebras</a:t>
            </a: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94087" y="1724769"/>
            <a:ext cx="3673857" cy="61555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 smtClean="0">
                <a:solidFill>
                  <a:schemeClr val="accent1"/>
                </a:solidFill>
                <a:latin typeface="Calibri" pitchFamily="34" charset="0"/>
              </a:rPr>
              <a:t>Ossos irregulares</a:t>
            </a:r>
            <a:endParaRPr lang="pt-BR" sz="3400" b="1" dirty="0">
              <a:solidFill>
                <a:schemeClr val="accent1"/>
              </a:solidFill>
            </a:endParaRPr>
          </a:p>
        </p:txBody>
      </p:sp>
      <p:pic>
        <p:nvPicPr>
          <p:cNvPr id="9220" name="Picture 4" descr="Resultado de imagem para tarso 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57200"/>
            <a:ext cx="18859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Resultado de imagem para ossos irregula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4" y="3645024"/>
            <a:ext cx="2527821" cy="236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sultado de imagem para vertebr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50895"/>
            <a:ext cx="3144838" cy="538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88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452863" y="418597"/>
            <a:ext cx="848811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Calibri" pitchFamily="34" charset="0"/>
              </a:rPr>
              <a:t>Classificação dos ossos</a:t>
            </a:r>
            <a:endParaRPr lang="pt-BR" sz="36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Resultado de imagem para instituto santa luzia logot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7" y="210716"/>
            <a:ext cx="1327619" cy="10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Resultado de imagem para sapo espécie 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12290" name="Picture 2" descr="Resultado de imagem para tipos oss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12" y="141277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4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827585" y="128274"/>
            <a:ext cx="806489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Calibri" pitchFamily="34" charset="0"/>
              </a:rPr>
              <a:t>Esqueleto humano</a:t>
            </a:r>
            <a:endParaRPr lang="pt-BR" sz="36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Resultado de imagem para instituto santa luzia logot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7" y="210716"/>
            <a:ext cx="1327619" cy="10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Resultado de imagem para sapo espécie 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13314" name="Picture 2" descr="Resultado de imagem para esqueleto hum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44" y="908720"/>
            <a:ext cx="3261555" cy="57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75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827585" y="128274"/>
            <a:ext cx="806489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Calibri" pitchFamily="34" charset="0"/>
              </a:rPr>
              <a:t>Divisão do corpo</a:t>
            </a:r>
            <a:endParaRPr lang="pt-BR" sz="36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Resultado de imagem para instituto santa luzia logot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5867"/>
            <a:ext cx="1327619" cy="10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Resultado de imagem para sapo espécie 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14338" name="Picture 2" descr="Resultado de imagem para cabeça tronco e memb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62" y="1025352"/>
            <a:ext cx="776874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10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m para instituto santa luzia logot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1327619" cy="10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Resultado de imagem para sapo espécie 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619672" y="160338"/>
            <a:ext cx="7087459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Calibri" pitchFamily="34" charset="0"/>
              </a:rPr>
              <a:t>Mas se os ossos são rígidos, como podemos dobrar os braços e as pernas?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94305"/>
            <a:ext cx="4855740" cy="485574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012160" y="3429000"/>
            <a:ext cx="2967009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Calibri" pitchFamily="34" charset="0"/>
              </a:rPr>
              <a:t>Articulações</a:t>
            </a:r>
            <a:endParaRPr lang="pt-BR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5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259364" y="160338"/>
            <a:ext cx="7055766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Calibri" pitchFamily="34" charset="0"/>
              </a:rPr>
              <a:t>Porque é importante conhecer nossos sistema esquelético?</a:t>
            </a:r>
            <a:endParaRPr lang="pt-BR" sz="36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Resultado de imagem para instituto santa luzia logot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7" y="210716"/>
            <a:ext cx="1502575" cy="120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Resultado de imagem para sapo espécie 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2050" name="Picture 2" descr="http://corigif.free.fr/squelette/img/squelet_02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4464496" cy="414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87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52863" y="418597"/>
            <a:ext cx="848811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Calibri" pitchFamily="34" charset="0"/>
              </a:rPr>
              <a:t>O que são articulações?</a:t>
            </a:r>
            <a:endParaRPr lang="pt-BR" sz="36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Resultado de imagem para instituto santa luzia logot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7" y="210716"/>
            <a:ext cx="1327619" cy="10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Resultado de imagem para sapo espécie 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57129" y="1844824"/>
            <a:ext cx="8079577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Calibri" pitchFamily="34" charset="0"/>
              </a:rPr>
              <a:t>Pontos (junções) em que os ossos se encontram</a:t>
            </a:r>
          </a:p>
        </p:txBody>
      </p:sp>
      <p:pic>
        <p:nvPicPr>
          <p:cNvPr id="17410" name="Picture 2" descr="Resultado de imagem para articulaç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704" y="3068960"/>
            <a:ext cx="5715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9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52863" y="418597"/>
            <a:ext cx="848811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Calibri" pitchFamily="34" charset="0"/>
              </a:rPr>
              <a:t>Articulações</a:t>
            </a:r>
            <a:endParaRPr lang="pt-BR" sz="36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Resultado de imagem para instituto santa luzia logot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7" y="210716"/>
            <a:ext cx="1327619" cy="10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Resultado de imagem para sapo espécie 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57128" y="1412776"/>
            <a:ext cx="8079577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Calibri" pitchFamily="34" charset="0"/>
              </a:rPr>
              <a:t>Mas todas as articulações se movimentam?</a:t>
            </a:r>
          </a:p>
        </p:txBody>
      </p:sp>
      <p:pic>
        <p:nvPicPr>
          <p:cNvPr id="18436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63" y="2348880"/>
            <a:ext cx="4140674" cy="414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37" y="2492896"/>
            <a:ext cx="4027724" cy="236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21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52863" y="418597"/>
            <a:ext cx="848811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Calibri" pitchFamily="34" charset="0"/>
              </a:rPr>
              <a:t>Articulações Imóveis</a:t>
            </a:r>
            <a:endParaRPr lang="pt-BR" sz="36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Resultado de imagem para instituto santa luzia logot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7" y="210716"/>
            <a:ext cx="1327619" cy="10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Resultado de imagem para sapo espécie 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57128" y="1412776"/>
            <a:ext cx="8079577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Calibri" pitchFamily="34" charset="0"/>
              </a:rPr>
              <a:t>São chamadas de suturas </a:t>
            </a:r>
          </a:p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Calibri" pitchFamily="34" charset="0"/>
              </a:rPr>
              <a:t>(sinartroses – “costuras”) </a:t>
            </a:r>
          </a:p>
        </p:txBody>
      </p:sp>
      <p:pic>
        <p:nvPicPr>
          <p:cNvPr id="19458" name="Picture 2" descr="ARTICULAÇÕES MÓVEIS&#10;(Cotovelo)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0" y="2564904"/>
            <a:ext cx="60769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4829165" y="5791557"/>
            <a:ext cx="388739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</a:rPr>
              <a:t>Mantem unidos os ossos  </a:t>
            </a:r>
            <a:r>
              <a:rPr lang="pt-BR" sz="2400" b="1" dirty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</a:rPr>
              <a:t>xemplo: Crânio</a:t>
            </a:r>
          </a:p>
        </p:txBody>
      </p:sp>
    </p:spTree>
    <p:extLst>
      <p:ext uri="{BB962C8B-B14F-4D97-AF65-F5344CB8AC3E}">
        <p14:creationId xmlns:p14="http://schemas.microsoft.com/office/powerpoint/2010/main" val="386851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52863" y="418597"/>
            <a:ext cx="848811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Calibri" pitchFamily="34" charset="0"/>
              </a:rPr>
              <a:t>Articulações Móveis</a:t>
            </a:r>
            <a:endParaRPr lang="pt-BR" sz="36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Resultado de imagem para instituto santa luzia logot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7" y="210716"/>
            <a:ext cx="1327619" cy="10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Resultado de imagem para sapo espécie 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57128" y="1412776"/>
            <a:ext cx="4490935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Calibri" pitchFamily="34" charset="0"/>
              </a:rPr>
              <a:t>1) Permitem movimentos em uma única direção: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364088" y="1412776"/>
            <a:ext cx="3312368" cy="1785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tx2"/>
                </a:solidFill>
                <a:latin typeface="Calibri" pitchFamily="34" charset="0"/>
              </a:rPr>
              <a:t>Dobrar a Perna – há articulação no joelho</a:t>
            </a:r>
          </a:p>
          <a:p>
            <a:pPr algn="ctr"/>
            <a:endParaRPr lang="pt-BR" sz="22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lang="pt-BR" sz="2200" b="1" dirty="0" smtClean="0">
                <a:solidFill>
                  <a:schemeClr val="tx2"/>
                </a:solidFill>
                <a:latin typeface="Calibri" pitchFamily="34" charset="0"/>
              </a:rPr>
              <a:t>Dobrar o antebraço – há articulação no cotovelo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167" y="4321588"/>
            <a:ext cx="2126881" cy="212688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031" y="4317068"/>
            <a:ext cx="3371819" cy="198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2877167" y="3212976"/>
            <a:ext cx="3050776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  <a:latin typeface="Calibri" pitchFamily="34" charset="0"/>
              </a:rPr>
              <a:t>“Dobradiça de porta”</a:t>
            </a:r>
          </a:p>
        </p:txBody>
      </p:sp>
      <p:pic>
        <p:nvPicPr>
          <p:cNvPr id="24578" name="Picture 2" descr="Resultado de imagem para dobradiça porta articulaçã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48" y="3018335"/>
            <a:ext cx="2213333" cy="145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92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52863" y="418597"/>
            <a:ext cx="848811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Calibri" pitchFamily="34" charset="0"/>
              </a:rPr>
              <a:t>Articulações Móveis</a:t>
            </a:r>
            <a:endParaRPr lang="pt-BR" sz="36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Resultado de imagem para instituto santa luzia logot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7" y="210716"/>
            <a:ext cx="1327619" cy="10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Resultado de imagem para sapo espécie 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57128" y="1412776"/>
            <a:ext cx="4490935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  <a:latin typeface="Calibri" pitchFamily="34" charset="0"/>
              </a:rPr>
              <a:t>2</a:t>
            </a:r>
            <a:r>
              <a:rPr lang="pt-BR" sz="3200" b="1" dirty="0" smtClean="0">
                <a:solidFill>
                  <a:schemeClr val="tx2"/>
                </a:solidFill>
                <a:latin typeface="Calibri" pitchFamily="34" charset="0"/>
              </a:rPr>
              <a:t>) Permitem movimentos em várias direções: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364088" y="1412776"/>
            <a:ext cx="3312368" cy="1107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tx2"/>
                </a:solidFill>
                <a:latin typeface="Calibri" pitchFamily="34" charset="0"/>
              </a:rPr>
              <a:t>Ombros</a:t>
            </a:r>
          </a:p>
          <a:p>
            <a:pPr algn="ctr"/>
            <a:r>
              <a:rPr lang="pt-BR" sz="2200" b="1" dirty="0" smtClean="0">
                <a:solidFill>
                  <a:schemeClr val="tx2"/>
                </a:solidFill>
                <a:latin typeface="Calibri" pitchFamily="34" charset="0"/>
              </a:rPr>
              <a:t>Quadril</a:t>
            </a:r>
          </a:p>
          <a:p>
            <a:pPr algn="ctr"/>
            <a:r>
              <a:rPr lang="pt-BR" sz="2200" b="1" dirty="0" smtClean="0">
                <a:solidFill>
                  <a:schemeClr val="tx2"/>
                </a:solidFill>
                <a:latin typeface="Calibri" pitchFamily="34" charset="0"/>
              </a:rPr>
              <a:t>Pernas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171886" y="2859033"/>
            <a:ext cx="7648586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  <a:latin typeface="Calibri" pitchFamily="34" charset="0"/>
              </a:rPr>
              <a:t>Uma das extremidades do osso em forma de “bola” – encaixe  na cavidade do outro osso</a:t>
            </a:r>
          </a:p>
        </p:txBody>
      </p:sp>
      <p:pic>
        <p:nvPicPr>
          <p:cNvPr id="25602" name="Picture 2" descr="Resultado de imagem para articulação em forma b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82" y="3941786"/>
            <a:ext cx="303847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982" y="3922390"/>
            <a:ext cx="2380130" cy="231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421559" y="3941786"/>
            <a:ext cx="2256185" cy="5539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tx2"/>
                </a:solidFill>
                <a:latin typeface="Calibri" pitchFamily="34" charset="0"/>
              </a:rPr>
              <a:t>ombro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412608" y="5960313"/>
            <a:ext cx="2256185" cy="5539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chemeClr val="tx2"/>
                </a:solidFill>
                <a:latin typeface="Calibri" pitchFamily="34" charset="0"/>
              </a:rPr>
              <a:t>quadril</a:t>
            </a:r>
          </a:p>
        </p:txBody>
      </p:sp>
    </p:spTree>
    <p:extLst>
      <p:ext uri="{BB962C8B-B14F-4D97-AF65-F5344CB8AC3E}">
        <p14:creationId xmlns:p14="http://schemas.microsoft.com/office/powerpoint/2010/main" val="239836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52863" y="418597"/>
            <a:ext cx="848811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Calibri" pitchFamily="34" charset="0"/>
              </a:rPr>
              <a:t>Articulações Semimóveis</a:t>
            </a:r>
            <a:endParaRPr lang="pt-BR" sz="36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Resultado de imagem para instituto santa luzia logot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7" y="210716"/>
            <a:ext cx="1327619" cy="10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Resultado de imagem para sapo espécie 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57129" y="1412776"/>
            <a:ext cx="710977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latin typeface="Calibri" pitchFamily="34" charset="0"/>
              </a:rPr>
              <a:t>Permitem  pequenos movimentos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201224" y="3501008"/>
            <a:ext cx="4115192" cy="4308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tx2"/>
                </a:solidFill>
                <a:latin typeface="Calibri" pitchFamily="34" charset="0"/>
              </a:rPr>
              <a:t>Ligação entre as vértebras</a:t>
            </a:r>
          </a:p>
        </p:txBody>
      </p:sp>
      <p:pic>
        <p:nvPicPr>
          <p:cNvPr id="24580" name="Picture 4" descr="Resultado de imagem para articulações semimóve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86" y="2636912"/>
            <a:ext cx="2895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31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452863" y="418597"/>
            <a:ext cx="848811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Calibri" pitchFamily="34" charset="0"/>
              </a:rPr>
              <a:t> Tipos de articulações</a:t>
            </a:r>
            <a:endParaRPr lang="pt-BR" sz="36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Resultado de imagem para instituto santa luzia logot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7" y="210716"/>
            <a:ext cx="1327619" cy="10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Resultado de imagem para sapo espécie 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27650" name="Picture 2" descr="Resultado de imagem para articulações semimóve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6672"/>
            <a:ext cx="6452728" cy="484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48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619672" y="165866"/>
            <a:ext cx="7055766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Calibri" pitchFamily="34" charset="0"/>
              </a:rPr>
              <a:t>Porque é importante conhecer nossos sistema esquelético?</a:t>
            </a:r>
            <a:endParaRPr lang="pt-BR" sz="36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Resultado de imagem para instituto santa luzia logot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63" y="223364"/>
            <a:ext cx="1502575" cy="120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Resultado de imagem para sapo espécie 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3074" name="Picture 2" descr="Resultado de imagem para esqueleto animado saú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284" y="1844823"/>
            <a:ext cx="4784003" cy="389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76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755576" y="332656"/>
            <a:ext cx="848811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pt-BR" sz="3600" b="1" dirty="0" smtClean="0">
                <a:solidFill>
                  <a:schemeClr val="tx2"/>
                </a:solidFill>
                <a:latin typeface="Calibri" pitchFamily="34" charset="0"/>
              </a:rPr>
              <a:t>Para </a:t>
            </a:r>
            <a:r>
              <a:rPr lang="pt-BR" sz="3600" b="1" dirty="0">
                <a:solidFill>
                  <a:schemeClr val="tx2"/>
                </a:solidFill>
                <a:latin typeface="Calibri" pitchFamily="34" charset="0"/>
              </a:rPr>
              <a:t>q</a:t>
            </a:r>
            <a:r>
              <a:rPr lang="pt-BR" sz="3600" b="1" dirty="0" smtClean="0">
                <a:solidFill>
                  <a:schemeClr val="tx2"/>
                </a:solidFill>
                <a:latin typeface="Calibri" pitchFamily="34" charset="0"/>
              </a:rPr>
              <a:t>ue servem os ossos no corpo ?</a:t>
            </a:r>
            <a:endParaRPr lang="pt-BR" sz="36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Resultado de imagem para instituto santa luzia logot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7" y="210716"/>
            <a:ext cx="1592585" cy="12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Resultado de imagem para sapo espécie 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4098" name="Picture 2" descr="Resultado de imagem para corpo m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28633"/>
            <a:ext cx="2847211" cy="398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307975" y="1717356"/>
            <a:ext cx="3975993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</a:rPr>
              <a:t>Movimentação -  Alavancas</a:t>
            </a: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499992" y="1717356"/>
            <a:ext cx="432048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</a:rPr>
              <a:t>Sustentação - Ponto de apoio aos músculos</a:t>
            </a:r>
            <a:endParaRPr lang="pt-BR" sz="2400" b="1" dirty="0">
              <a:solidFill>
                <a:schemeClr val="tx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63" y="2403483"/>
            <a:ext cx="3251816" cy="423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755576" y="332656"/>
            <a:ext cx="848811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pt-BR" sz="3600" b="1" dirty="0" smtClean="0">
                <a:solidFill>
                  <a:schemeClr val="tx2"/>
                </a:solidFill>
                <a:latin typeface="Calibri" pitchFamily="34" charset="0"/>
              </a:rPr>
              <a:t>Para </a:t>
            </a:r>
            <a:r>
              <a:rPr lang="pt-BR" sz="3600" b="1" dirty="0">
                <a:solidFill>
                  <a:schemeClr val="tx2"/>
                </a:solidFill>
                <a:latin typeface="Calibri" pitchFamily="34" charset="0"/>
              </a:rPr>
              <a:t>q</a:t>
            </a:r>
            <a:r>
              <a:rPr lang="pt-BR" sz="3600" b="1" dirty="0" smtClean="0">
                <a:solidFill>
                  <a:schemeClr val="tx2"/>
                </a:solidFill>
                <a:latin typeface="Calibri" pitchFamily="34" charset="0"/>
              </a:rPr>
              <a:t>ue servem os ossos no corpo ?</a:t>
            </a:r>
            <a:endParaRPr lang="pt-BR" sz="36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Resultado de imagem para instituto santa luzia logot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7" y="210716"/>
            <a:ext cx="1592585" cy="12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Resultado de imagem para sapo espécie 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07975" y="1717356"/>
            <a:ext cx="3975993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</a:rPr>
              <a:t>Proteção de órgãos</a:t>
            </a:r>
            <a:endParaRPr lang="pt-BR" sz="2400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Resultado de imagem para esqueleto proteção orga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46" y="2567628"/>
            <a:ext cx="23812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m para esqueleto pulmã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67590"/>
            <a:ext cx="4118378" cy="274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3486596" y="5229200"/>
            <a:ext cx="547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</a:rPr>
              <a:t>Pulmões, cérebro, medula espinhal ...</a:t>
            </a:r>
            <a:endParaRPr lang="pt-BR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6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755576" y="332656"/>
            <a:ext cx="8488111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pt-BR" sz="3600" b="1" dirty="0" smtClean="0">
                <a:solidFill>
                  <a:schemeClr val="tx2"/>
                </a:solidFill>
                <a:latin typeface="Calibri" pitchFamily="34" charset="0"/>
              </a:rPr>
              <a:t>Para </a:t>
            </a:r>
            <a:r>
              <a:rPr lang="pt-BR" sz="3600" b="1" dirty="0">
                <a:solidFill>
                  <a:schemeClr val="tx2"/>
                </a:solidFill>
                <a:latin typeface="Calibri" pitchFamily="34" charset="0"/>
              </a:rPr>
              <a:t>q</a:t>
            </a:r>
            <a:r>
              <a:rPr lang="pt-BR" sz="3600" b="1" dirty="0" smtClean="0">
                <a:solidFill>
                  <a:schemeClr val="tx2"/>
                </a:solidFill>
                <a:latin typeface="Calibri" pitchFamily="34" charset="0"/>
              </a:rPr>
              <a:t>ue servem os ossos no corpo ?</a:t>
            </a:r>
            <a:endParaRPr lang="pt-BR" sz="36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Resultado de imagem para instituto santa luzia logot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7" y="210716"/>
            <a:ext cx="1592585" cy="12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Resultado de imagem para sapo espécie 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07975" y="1717356"/>
            <a:ext cx="3975993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</a:rPr>
              <a:t>Reserva sais de cálcio</a:t>
            </a:r>
            <a:endParaRPr lang="pt-BR" sz="2400" b="1" dirty="0">
              <a:solidFill>
                <a:schemeClr val="tx2"/>
              </a:solidFill>
            </a:endParaRPr>
          </a:p>
        </p:txBody>
      </p:sp>
      <p:pic>
        <p:nvPicPr>
          <p:cNvPr id="7170" name="Picture 2" descr="Resultado de imagem para calcio oss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238125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esultado de imagem para calcio oss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3275856" y="5657671"/>
            <a:ext cx="5616624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</a:rPr>
              <a:t>Esses sais podem ser liberados para outras partes do corpo quando necessário</a:t>
            </a:r>
            <a:endParaRPr lang="pt-BR" sz="2400" b="1" dirty="0">
              <a:solidFill>
                <a:schemeClr val="tx2"/>
              </a:solidFill>
            </a:endParaRPr>
          </a:p>
        </p:txBody>
      </p:sp>
      <p:pic>
        <p:nvPicPr>
          <p:cNvPr id="14" name="Picture 5" descr="http://www.soscorpo.com.br/osteoporo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2331882"/>
            <a:ext cx="4392489" cy="329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91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301636" y="312738"/>
            <a:ext cx="763284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pt-BR" sz="3600" b="1" dirty="0" smtClean="0">
                <a:solidFill>
                  <a:schemeClr val="tx2"/>
                </a:solidFill>
                <a:latin typeface="Calibri" pitchFamily="34" charset="0"/>
              </a:rPr>
              <a:t>Quantos ossos o ser humano possui?</a:t>
            </a:r>
            <a:endParaRPr lang="pt-BR" sz="36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Resultado de imagem para instituto santa luzia logot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7" y="210716"/>
            <a:ext cx="1592585" cy="12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Resultado de imagem para sapo espécie 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" name="AutoShape 4" descr="Resultado de imagem para calcio oss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482" name="Picture 2" descr="ARTICULAÇÕES IMÓVEIS&#10;(SUTURAS)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69" y="1484784"/>
            <a:ext cx="60769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43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301636" y="312738"/>
            <a:ext cx="763284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Calibri" pitchFamily="34" charset="0"/>
              </a:rPr>
              <a:t>Composição óssea</a:t>
            </a:r>
            <a:endParaRPr lang="pt-BR" sz="36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Resultado de imagem para instituto santa luzia logot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7" y="210716"/>
            <a:ext cx="1592585" cy="12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Resultado de imagem para sapo espécie 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" name="AutoShape 4" descr="Resultado de imagem para calcio oss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1511" name="Picture 7" descr="Resultado de imagem para medulas osseas vermelhas e amarel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1693"/>
            <a:ext cx="5472608" cy="495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66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301636" y="312738"/>
            <a:ext cx="763284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Calibri" pitchFamily="34" charset="0"/>
              </a:rPr>
              <a:t>Medula óssea</a:t>
            </a:r>
            <a:endParaRPr lang="pt-BR" sz="36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Resultado de imagem para instituto santa luzia logot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7" y="210716"/>
            <a:ext cx="1592585" cy="127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 descr="Resultado de imagem para sapo espécie 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" name="AutoShape 4" descr="Resultado de imagem para calcio oss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1506" name="Picture 2" descr="Resultado de imagem para medula oss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35089"/>
            <a:ext cx="31908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Resultado de imagem para medula oss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70865"/>
            <a:ext cx="432435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018080" y="4571316"/>
            <a:ext cx="5916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É um tecido líquido-gelatinoso que ocupa o interior dos ossos, sendo conhecido popularmente por “tutano”.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011059" y="5380672"/>
            <a:ext cx="5923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desempenha </a:t>
            </a:r>
            <a:r>
              <a:rPr lang="pt-BR" dirty="0"/>
              <a:t>um papel fundamental no desenvolvimento das células </a:t>
            </a:r>
            <a:r>
              <a:rPr lang="pt-BR" dirty="0" smtClean="0"/>
              <a:t>sanguíneas</a:t>
            </a:r>
            <a:r>
              <a:rPr lang="pt-BR" dirty="0"/>
              <a:t> </a:t>
            </a:r>
            <a:r>
              <a:rPr lang="pt-BR" dirty="0" smtClean="0"/>
              <a:t>-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376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2708</TotalTime>
  <Words>384</Words>
  <Application>Microsoft Office PowerPoint</Application>
  <PresentationFormat>Apresentação na tela (4:3)</PresentationFormat>
  <Paragraphs>77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Ossos – Sistema Esquelético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Metabolismo Energético das Células Eucarióticas: Fotossíntese, Respiração e Fermentação</dc:title>
  <dc:creator>Daiane</dc:creator>
  <cp:lastModifiedBy>milena.mattos</cp:lastModifiedBy>
  <cp:revision>191</cp:revision>
  <dcterms:created xsi:type="dcterms:W3CDTF">2017-02-11T11:29:30Z</dcterms:created>
  <dcterms:modified xsi:type="dcterms:W3CDTF">2017-08-09T11:56:20Z</dcterms:modified>
</cp:coreProperties>
</file>