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81" r:id="rId14"/>
    <p:sldId id="282" r:id="rId15"/>
    <p:sldId id="283" r:id="rId16"/>
    <p:sldId id="267" r:id="rId17"/>
    <p:sldId id="26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43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05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1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26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81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2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11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83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60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54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2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D1293-4C6F-4CA7-8E5D-2394074BAC59}" type="datetimeFigureOut">
              <a:rPr lang="pt-BR" smtClean="0"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C86B0-448E-4008-A9B1-33507117C8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31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lei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" y="-178"/>
            <a:ext cx="9137104" cy="685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691680" y="404664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Arial Black" pitchFamily="34" charset="0"/>
              </a:rPr>
              <a:t>A LINGUAGEM </a:t>
            </a:r>
          </a:p>
          <a:p>
            <a:pPr algn="ctr"/>
            <a:r>
              <a:rPr lang="pt-BR" sz="2200" dirty="0" smtClean="0">
                <a:latin typeface="Arial Black" pitchFamily="34" charset="0"/>
              </a:rPr>
              <a:t>NO TEXTO ARGUMENTATIVO</a:t>
            </a:r>
            <a:endParaRPr lang="pt-BR" sz="2200" dirty="0">
              <a:latin typeface="Arial Black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07704" y="1556792"/>
            <a:ext cx="3888432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PROFESSOR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EDUARDO BELMONTE</a:t>
            </a:r>
          </a:p>
          <a:p>
            <a:r>
              <a:rPr lang="pt-BR" sz="1600" b="1" dirty="0">
                <a:latin typeface="Arial" pitchFamily="34" charset="0"/>
                <a:cs typeface="Arial" pitchFamily="34" charset="0"/>
              </a:rPr>
              <a:t>9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° ANO – E. FUNDAMENTAL II</a:t>
            </a: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C. CURRICULAR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REDAÇÃO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R:\Corporativo\Público\Secretaria\Logomarca Nova\Logomarca ISL Padrão Vicentino - Transparente.t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4368" y="1556792"/>
            <a:ext cx="7985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3782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a ortografia?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Resultado de imagem para ortograf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40768"/>
            <a:ext cx="2444019" cy="244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95536" y="1340768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Leia muito, namore as palavras;</a:t>
            </a:r>
          </a:p>
          <a:p>
            <a:endParaRPr lang="pt-BR" dirty="0"/>
          </a:p>
          <a:p>
            <a:r>
              <a:rPr lang="pt-BR" b="1" dirty="0" smtClean="0"/>
              <a:t>Leia prestando atenção na grafia, soletre;</a:t>
            </a:r>
          </a:p>
          <a:p>
            <a:endParaRPr lang="pt-BR" dirty="0"/>
          </a:p>
          <a:p>
            <a:r>
              <a:rPr lang="pt-BR" dirty="0" smtClean="0"/>
              <a:t>Consulte o dicionário físico e on-line (confiável) quando houver dúvidas;</a:t>
            </a:r>
          </a:p>
          <a:p>
            <a:endParaRPr lang="pt-BR" dirty="0"/>
          </a:p>
          <a:p>
            <a:r>
              <a:rPr lang="pt-BR" b="1" dirty="0" smtClean="0"/>
              <a:t>Focalize sua atenção nos pontos em que tiver dúvidas.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textuais relevantes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Resultado de imagem para m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0891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2924944"/>
            <a:ext cx="482453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Construção de períodos (frases): </a:t>
            </a:r>
            <a:r>
              <a:rPr lang="pt-BR" dirty="0" smtClean="0"/>
              <a:t>observe a adequação das conjunções e palavras de relação (devem “fazer” sentido); corrija fragmentação e truncamento de ideias; evite acúmulo de ideias em um mesmo período (frase).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textuais relevantes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Resultado de imagem para m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0891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55576" y="2780928"/>
            <a:ext cx="4464496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Coesão e coerência:  </a:t>
            </a:r>
            <a:r>
              <a:rPr lang="pt-BR" dirty="0" smtClean="0"/>
              <a:t>clareza na ideia central (tese); elimine partes incompatíveis, desnecessárias e que não serão desenvolvidas, porque você deseja preencher o número mínimo de linhas; a relação entre as conjunções e as frases deverá ser lógica (coerente); argumentos adequados; elimine repetições de palavras, de argumentos e exemplos.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6376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textuais relevantes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Resultado de imagem para m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0891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55576" y="2780928"/>
            <a:ext cx="4464496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Vocabulário: </a:t>
            </a:r>
            <a:r>
              <a:rPr lang="pt-BR" dirty="0" smtClean="0"/>
              <a:t>elimine e substitua palavras repetidas no mesmo parágrafo; utilize expressões adequadas, não subjetivas demais; elimine sumariamente gírias, expressões coloquiais, clichês.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7593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textuais relevantes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Resultado de imagem para m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0891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55576" y="2780928"/>
            <a:ext cx="446449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Parágrafo: </a:t>
            </a:r>
            <a:r>
              <a:rPr lang="pt-BR" dirty="0" smtClean="0"/>
              <a:t>distribua ideias centrais por parágrafos, que deverão complementar umas às outras (relações de causa-consequência, explicações e conclusões lógicas, oposição entre ideias). E, também, não esqueça, esta é a ordem: “tese” (1° parágrafo); “argumentação” (2º e 3º parágrafos); reafirmação e solução (último parágrafo). 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773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textuais relevantes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Resultado de imagem para m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08911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55576" y="2780928"/>
            <a:ext cx="446449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Gênero: </a:t>
            </a:r>
            <a:r>
              <a:rPr lang="pt-BR" dirty="0" smtClean="0"/>
              <a:t>manter sempre a estrutura do tipo dissertativo-argumentativo. Eliminar traços INJUNTIVOS e NARRATIVOS, principalmente.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2535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Aspectos gramaticais e formais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Resultado de imagem para notebook te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280920" cy="48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907704" y="1988840"/>
            <a:ext cx="576064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Forma/legibilidade/estética:</a:t>
            </a:r>
            <a:r>
              <a:rPr lang="pt-BR" dirty="0" smtClean="0"/>
              <a:t> respeitar as margens; reescrever com letra legível; deixar evidente a abertura de parágrafos.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07704" y="3009726"/>
            <a:ext cx="576064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Ortografia:</a:t>
            </a:r>
            <a:r>
              <a:rPr lang="pt-BR" dirty="0"/>
              <a:t> </a:t>
            </a:r>
            <a:r>
              <a:rPr lang="pt-BR" dirty="0" smtClean="0"/>
              <a:t>conforme o dicionário.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07704" y="3491716"/>
            <a:ext cx="576064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Acentuação:</a:t>
            </a:r>
            <a:r>
              <a:rPr lang="pt-BR" dirty="0" smtClean="0"/>
              <a:t> conforme as regras.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07704" y="3933056"/>
            <a:ext cx="576064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Concordância: </a:t>
            </a:r>
            <a:r>
              <a:rPr lang="pt-BR" dirty="0" smtClean="0"/>
              <a:t>conforme as regras gramaticais.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907704" y="4427820"/>
            <a:ext cx="576064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Linguagem: </a:t>
            </a:r>
            <a:r>
              <a:rPr lang="pt-BR" dirty="0" smtClean="0"/>
              <a:t>sempre formal.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REFERÊNCIA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GARCEZ, Lucília H. do Carmo. </a:t>
            </a:r>
            <a:r>
              <a:rPr lang="pt-BR" b="1" dirty="0" smtClean="0"/>
              <a:t>Técnica de redação: </a:t>
            </a:r>
            <a:r>
              <a:rPr lang="pt-BR" dirty="0" smtClean="0"/>
              <a:t>o que é preciso saber para bem escrever. 3 ed. SP: Martins Fontes, 2012.</a:t>
            </a:r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Formal X Informal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Resultado de imagem para LINGUAGEM INFORM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276872"/>
            <a:ext cx="6642389" cy="236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31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O falante de uma língua é, de certa forma, um “poliglota”, porque usa-a em diversas situações, com distintos objetivos e níveis. Nesse sentido, ao escrever um texto,  principalmente quando argumentativo,  precisamos levar em consideração 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 da norma culta formal da língua portuguesa</a:t>
            </a:r>
            <a:r>
              <a:rPr lang="pt-BR" sz="2400" dirty="0" smtClean="0"/>
              <a:t> para conferir fluência e credibilidade à nossa escrita.</a:t>
            </a:r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Resultado de imagem para VARIAÇÃO LINGUÍST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36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Decisões para a escrita do texto argumentativo: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 descr="Resultado de imagem para livr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484" name="Picture 4" descr="Resultado de imagem para livr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4" y="1628800"/>
            <a:ext cx="821608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39552" y="1628800"/>
            <a:ext cx="53285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Planejamento minucioso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nosso texto, para assegurar a compreensão de nossas ideias por parte do leitor;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Revisão constante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para avaliar a progressão textual e evitar repetições excessivas, truncamentos, problemas de concordância, pontuação e ortografia;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Frases mais complexas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que permitam a exatidão e clareza textual;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Não usamos gírias e expressões coloquiais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visto que nosso texto é formal.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Diferenças entre fala e escrita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Resultado de imagem para dois lad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809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39552" y="1700808"/>
            <a:ext cx="208823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FALA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44208" y="1668542"/>
            <a:ext cx="208823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/>
              <a:t>ESCRITA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2348880"/>
            <a:ext cx="16561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Espontânea</a:t>
            </a:r>
          </a:p>
          <a:p>
            <a:endParaRPr lang="pt-BR" b="1" dirty="0"/>
          </a:p>
          <a:p>
            <a:r>
              <a:rPr lang="pt-BR" b="1" dirty="0" smtClean="0"/>
              <a:t>Efêmera</a:t>
            </a:r>
          </a:p>
          <a:p>
            <a:endParaRPr lang="pt-BR" b="1" dirty="0"/>
          </a:p>
          <a:p>
            <a:r>
              <a:rPr lang="pt-BR" b="1" dirty="0" smtClean="0"/>
              <a:t>Grande apoio contextual</a:t>
            </a:r>
          </a:p>
          <a:p>
            <a:endParaRPr lang="pt-BR" b="1" dirty="0"/>
          </a:p>
          <a:p>
            <a:r>
              <a:rPr lang="pt-BR" b="1" dirty="0" smtClean="0"/>
              <a:t>Face a face</a:t>
            </a:r>
          </a:p>
          <a:p>
            <a:endParaRPr lang="pt-BR" b="1" dirty="0"/>
          </a:p>
          <a:p>
            <a:r>
              <a:rPr lang="pt-BR" b="1" dirty="0" smtClean="0"/>
              <a:t>Repetições, redundâncias, truncamentos, desvios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588224" y="2204864"/>
            <a:ext cx="19442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Planejada</a:t>
            </a:r>
          </a:p>
          <a:p>
            <a:endParaRPr lang="pt-BR" b="1" dirty="0"/>
          </a:p>
          <a:p>
            <a:r>
              <a:rPr lang="pt-BR" b="1" dirty="0" smtClean="0"/>
              <a:t>Duradoura</a:t>
            </a:r>
          </a:p>
          <a:p>
            <a:endParaRPr lang="pt-BR" b="1" dirty="0"/>
          </a:p>
          <a:p>
            <a:r>
              <a:rPr lang="pt-BR" b="1" dirty="0" smtClean="0"/>
              <a:t>Sem apoio contextual</a:t>
            </a:r>
          </a:p>
          <a:p>
            <a:endParaRPr lang="pt-BR" b="1" dirty="0"/>
          </a:p>
          <a:p>
            <a:r>
              <a:rPr lang="pt-BR" b="1" dirty="0" smtClean="0"/>
              <a:t>Interlocutor distante</a:t>
            </a:r>
          </a:p>
          <a:p>
            <a:endParaRPr lang="pt-BR" b="1" dirty="0"/>
          </a:p>
          <a:p>
            <a:r>
              <a:rPr lang="pt-BR" b="1" dirty="0" smtClean="0"/>
              <a:t>Controle da sintaxe, das repetições e da redundância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Linguagem: o que NÃO devo usar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 descr="Resultado de imagem para proib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Resultado de imagem para proibid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440" name="Picture 8" descr="Resultado de imagem para proibido emot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62" y="1556793"/>
            <a:ext cx="212011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4355976" y="1700808"/>
            <a:ext cx="4032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reduzidas ou contraídas: </a:t>
            </a:r>
            <a:r>
              <a:rPr lang="pt-BR" dirty="0" smtClean="0"/>
              <a:t>pra/pro </a:t>
            </a:r>
            <a:r>
              <a:rPr lang="pt-BR" dirty="0"/>
              <a:t>(</a:t>
            </a:r>
            <a:r>
              <a:rPr lang="pt-BR" dirty="0" smtClean="0"/>
              <a:t>para/ para o), tá (está);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Palavras de articulação mais coloquiais: </a:t>
            </a:r>
            <a:r>
              <a:rPr lang="pt-BR" dirty="0" smtClean="0"/>
              <a:t>então/ daí/ aí (portanto, logo, sendo assim, assim, logo, desse modo, nesse sentido);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Verbos de sentido MUITO geral no lugar de outros MAIS exatos: </a:t>
            </a:r>
            <a:r>
              <a:rPr lang="pt-BR" dirty="0" smtClean="0"/>
              <a:t>dar (conferir, acarretar, implicar), ficar (permanecer, dizer (“conforme fulano de tal,..” ou “de acordo com fulano de tal,...”), ter (haver, ocorrer, existir, ...), achar (acreditar);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 e qualquer gíria e coloquialismo;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Alguns pronomes: </a:t>
            </a:r>
            <a:r>
              <a:rPr lang="pt-BR" dirty="0" smtClean="0"/>
              <a:t>todos de 1ª e 2ª pessoa + você, a gente.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 uma linguagem mais impessoal: por que não devo usar a 1ª pessoa do singular?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Por ser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um texto em que adotamos um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posicionamento contundente frente a um tema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não podemos usar nossa “voz” (a 1ª pessoa verbal e pronominal),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visto que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se trataria de uma redundância em relação à referida atividade escrita.</a:t>
            </a: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Desse modo, a fim de que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possamos adotar uma linguagem impessoal, a língua oferece maneiras as mais diversas 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bter êxito nesse intento: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Tornando meu texto mais impessoal, o certo a se fazer!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Resultado de imagem para happy emot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00808"/>
            <a:ext cx="265793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39552" y="1412776"/>
            <a:ext cx="47525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- Usando 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primeira e a terceira pessoa do plural</a:t>
            </a:r>
            <a:r>
              <a:rPr lang="pt-BR" dirty="0" smtClean="0"/>
              <a:t>: “busca-se”, “indica(m)”, “procuramos demonstrar”, “os pesquisadores afirmam/reconhecem”;</a:t>
            </a:r>
          </a:p>
          <a:p>
            <a:pPr algn="just"/>
            <a:r>
              <a:rPr lang="pt-BR" dirty="0" smtClean="0"/>
              <a:t>-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Ocultando o agente: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frases como “é preciso”, “é necessário”, “é imprescindível, “é urgente” são excelentes mecanismos para isso;</a:t>
            </a:r>
          </a:p>
          <a:p>
            <a:pPr algn="just"/>
            <a:r>
              <a:rPr lang="pt-BR" dirty="0" smtClean="0"/>
              <a:t>-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Agentes adequados: </a:t>
            </a:r>
            <a:r>
              <a:rPr lang="pt-BR" dirty="0" smtClean="0"/>
              <a:t> “o ministério”, “o governo”, “o estado”, “os juízes”,</a:t>
            </a:r>
            <a:r>
              <a:rPr lang="pt-BR" dirty="0" err="1" smtClean="0"/>
              <a:t>etc</a:t>
            </a:r>
            <a:r>
              <a:rPr lang="pt-BR" dirty="0" smtClean="0"/>
              <a:t>.;</a:t>
            </a:r>
          </a:p>
          <a:p>
            <a:pPr indent="-285750" algn="just">
              <a:buFontTx/>
              <a:buChar char="-"/>
            </a:pPr>
            <a:r>
              <a:rPr lang="pt-BR" dirty="0" smtClean="0"/>
              <a:t>Uso de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“verbo na 3ª pessoa do singular + se”: </a:t>
            </a:r>
            <a:r>
              <a:rPr lang="pt-BR" dirty="0" smtClean="0"/>
              <a:t>“vive-se”, “espera-se”, “acredita-se”;</a:t>
            </a:r>
          </a:p>
          <a:p>
            <a:pPr indent="-285750" algn="just">
              <a:buFontTx/>
              <a:buChar char="-"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Adequada escolha de palavras: </a:t>
            </a:r>
            <a:r>
              <a:rPr lang="pt-BR" dirty="0" smtClean="0"/>
              <a:t>a escolha vai depender dos objetivos do texto e, por isso, deverá sempre estar coerente com a proposta de redação previamente lida.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Devo evitar AO MÁXIMO o uso do verbo “ter”!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R:\Corporativo\Público\Secretaria\Logomarca Nova\Logomarca ISL Padrão Vicentino - Transparente.t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9320"/>
            <a:ext cx="53955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13998"/>
            <a:ext cx="1979098" cy="197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419872" y="2333779"/>
            <a:ext cx="5112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-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“Ter” no sentido de “existir/ocorrer”: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“há muito problemas no país”, “ocorrem chacinas todos os dias”, “haverá fome nas regiões...”;</a:t>
            </a:r>
          </a:p>
          <a:p>
            <a:pPr indent="-285750" algn="just">
              <a:buFontTx/>
              <a:buChar char="-"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“Ter” no sentido de “posse”: </a:t>
            </a:r>
            <a:r>
              <a:rPr lang="pt-BR" dirty="0" smtClean="0"/>
              <a:t>“o governo detém/apresenta/mostra...”;</a:t>
            </a:r>
          </a:p>
          <a:p>
            <a:pPr indent="-285750" algn="just">
              <a:buFontTx/>
              <a:buChar char="-"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“Ter” no sentido de “obrigação”: </a:t>
            </a:r>
            <a:r>
              <a:rPr lang="pt-BR" dirty="0" smtClean="0"/>
              <a:t>“é preciso que”, “é necessário”, “é imprescindível”, “é urgente”.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917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974</Words>
  <Application>Microsoft Office PowerPoint</Application>
  <PresentationFormat>Apresentação na tela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Formal X Informal</vt:lpstr>
      <vt:lpstr>Apresentação do PowerPoint</vt:lpstr>
      <vt:lpstr>Decisões para a escrita do texto argumentativo:</vt:lpstr>
      <vt:lpstr>Diferenças entre fala e escrita</vt:lpstr>
      <vt:lpstr>Linguagem: o que NÃO devo usar</vt:lpstr>
      <vt:lpstr>Por uma linguagem mais impessoal: por que não devo usar a 1ª pessoa do singular?</vt:lpstr>
      <vt:lpstr>Tornando meu texto mais impessoal, o certo a se fazer!</vt:lpstr>
      <vt:lpstr>Devo evitar AO MÁXIMO o uso do verbo “ter”!</vt:lpstr>
      <vt:lpstr>E a ortografia?</vt:lpstr>
      <vt:lpstr>Aspectos textuais relevantes</vt:lpstr>
      <vt:lpstr>Aspectos textuais relevantes</vt:lpstr>
      <vt:lpstr>Aspectos textuais relevantes</vt:lpstr>
      <vt:lpstr>Aspectos textuais relevantes</vt:lpstr>
      <vt:lpstr>Aspectos textuais relevantes</vt:lpstr>
      <vt:lpstr>Aspectos gramaticais e formais</vt:lpstr>
      <vt:lpstr>REFERÊNCIA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Professores Inst. Santa Luzia</dc:creator>
  <cp:lastModifiedBy>Professores Inst. Santa Luzia</cp:lastModifiedBy>
  <cp:revision>20</cp:revision>
  <dcterms:created xsi:type="dcterms:W3CDTF">2018-02-21T16:47:16Z</dcterms:created>
  <dcterms:modified xsi:type="dcterms:W3CDTF">2018-02-21T19:52:15Z</dcterms:modified>
</cp:coreProperties>
</file>